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537" r:id="rId2"/>
    <p:sldId id="328" r:id="rId3"/>
    <p:sldId id="407" r:id="rId4"/>
    <p:sldId id="344" r:id="rId5"/>
    <p:sldId id="538" r:id="rId6"/>
    <p:sldId id="541" r:id="rId7"/>
    <p:sldId id="539" r:id="rId8"/>
    <p:sldId id="542" r:id="rId9"/>
    <p:sldId id="540" r:id="rId10"/>
    <p:sldId id="543" r:id="rId11"/>
    <p:sldId id="544" r:id="rId12"/>
    <p:sldId id="548" r:id="rId13"/>
    <p:sldId id="545" r:id="rId14"/>
    <p:sldId id="546" r:id="rId15"/>
    <p:sldId id="547" r:id="rId16"/>
    <p:sldId id="559" r:id="rId17"/>
    <p:sldId id="549" r:id="rId18"/>
    <p:sldId id="550" r:id="rId19"/>
    <p:sldId id="551" r:id="rId20"/>
    <p:sldId id="552" r:id="rId21"/>
    <p:sldId id="553" r:id="rId22"/>
    <p:sldId id="571" r:id="rId23"/>
    <p:sldId id="572" r:id="rId24"/>
    <p:sldId id="554" r:id="rId25"/>
    <p:sldId id="555" r:id="rId26"/>
    <p:sldId id="556" r:id="rId27"/>
    <p:sldId id="557" r:id="rId28"/>
    <p:sldId id="558" r:id="rId29"/>
    <p:sldId id="56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862"/>
    <p:restoredTop sz="94672"/>
  </p:normalViewPr>
  <p:slideViewPr>
    <p:cSldViewPr snapToGrid="0" snapToObjects="1">
      <p:cViewPr varScale="1">
        <p:scale>
          <a:sx n="94" d="100"/>
          <a:sy n="94" d="100"/>
        </p:scale>
        <p:origin x="216"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4/7/22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4/7/22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4/7/22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4/7/22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4/7/22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4/7/22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4/7/22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4/7/22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4/7/22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4/7/22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4/7/22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4/7/22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4/7/22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2022</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319B-1AEC-EB40-94D1-4683596236BF}"/>
              </a:ext>
            </a:extLst>
          </p:cNvPr>
          <p:cNvSpPr>
            <a:spLocks noGrp="1"/>
          </p:cNvSpPr>
          <p:nvPr>
            <p:ph type="title"/>
          </p:nvPr>
        </p:nvSpPr>
        <p:spPr/>
        <p:txBody>
          <a:bodyPr/>
          <a:lstStyle/>
          <a:p>
            <a:r>
              <a:rPr lang="en-US" dirty="0"/>
              <a:t>History of RIA</a:t>
            </a:r>
          </a:p>
        </p:txBody>
      </p:sp>
      <p:sp>
        <p:nvSpPr>
          <p:cNvPr id="3" name="Content Placeholder 2">
            <a:extLst>
              <a:ext uri="{FF2B5EF4-FFF2-40B4-BE49-F238E27FC236}">
                <a16:creationId xmlns:a16="http://schemas.microsoft.com/office/drawing/2014/main" id="{76C865C9-CADD-4A42-ADC8-18D13B8C3B02}"/>
              </a:ext>
            </a:extLst>
          </p:cNvPr>
          <p:cNvSpPr>
            <a:spLocks noGrp="1"/>
          </p:cNvSpPr>
          <p:nvPr>
            <p:ph idx="1"/>
          </p:nvPr>
        </p:nvSpPr>
        <p:spPr/>
        <p:txBody>
          <a:bodyPr/>
          <a:lstStyle/>
          <a:p>
            <a:r>
              <a:rPr lang="en-US" sz="2000" dirty="0"/>
              <a:t>No RIA with severe consequences has occurred in PWRs or BWRs</a:t>
            </a:r>
          </a:p>
          <a:p>
            <a:r>
              <a:rPr lang="en-US" sz="2000" dirty="0"/>
              <a:t>The first reactivity-initiated accidents occurred in the 1950s and 1960s and concerned the first generation of research reactors</a:t>
            </a:r>
          </a:p>
          <a:p>
            <a:pPr lvl="1"/>
            <a:r>
              <a:rPr lang="en-US" sz="2000" dirty="0"/>
              <a:t>1952 accident in the NRX reactor at Chalk River</a:t>
            </a:r>
          </a:p>
          <a:p>
            <a:pPr lvl="1"/>
            <a:r>
              <a:rPr lang="en-US" sz="2000" dirty="0"/>
              <a:t>1961 SL-1 accident in Idaho Falls</a:t>
            </a:r>
          </a:p>
          <a:p>
            <a:r>
              <a:rPr lang="en-US" sz="2000" dirty="0"/>
              <a:t>Both resulted in severe damage and disruption of the reactor, and led to design improvements for later generations of RRs and commercial reactors</a:t>
            </a:r>
          </a:p>
          <a:p>
            <a:r>
              <a:rPr lang="en-US" sz="2000" dirty="0"/>
              <a:t>Did not eliminate RIAs</a:t>
            </a:r>
          </a:p>
          <a:p>
            <a:pPr lvl="1"/>
            <a:r>
              <a:rPr lang="en-US" sz="2000" dirty="0"/>
              <a:t>K-431 Russian Echo-II nuclear powered submarine in 1985</a:t>
            </a:r>
          </a:p>
          <a:p>
            <a:pPr lvl="1"/>
            <a:r>
              <a:rPr lang="en-US" sz="2000" dirty="0"/>
              <a:t>Chernobyl nuclear power plant, Ukraine, in 1986</a:t>
            </a:r>
          </a:p>
          <a:p>
            <a:endParaRPr lang="en-US" sz="2000" dirty="0"/>
          </a:p>
        </p:txBody>
      </p:sp>
      <p:sp>
        <p:nvSpPr>
          <p:cNvPr id="4" name="Slide Number Placeholder 3">
            <a:extLst>
              <a:ext uri="{FF2B5EF4-FFF2-40B4-BE49-F238E27FC236}">
                <a16:creationId xmlns:a16="http://schemas.microsoft.com/office/drawing/2014/main" id="{EFF6048F-D064-F148-A7EA-2A40372FF421}"/>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89253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992F-17D1-7340-A77E-15B323DE3723}"/>
              </a:ext>
            </a:extLst>
          </p:cNvPr>
          <p:cNvSpPr>
            <a:spLocks noGrp="1"/>
          </p:cNvSpPr>
          <p:nvPr>
            <p:ph type="title"/>
          </p:nvPr>
        </p:nvSpPr>
        <p:spPr/>
        <p:txBody>
          <a:bodyPr/>
          <a:lstStyle/>
          <a:p>
            <a:r>
              <a:rPr lang="en-US" dirty="0"/>
              <a:t>Chernobyl RIA</a:t>
            </a:r>
          </a:p>
        </p:txBody>
      </p:sp>
      <p:sp>
        <p:nvSpPr>
          <p:cNvPr id="3" name="Content Placeholder 2">
            <a:extLst>
              <a:ext uri="{FF2B5EF4-FFF2-40B4-BE49-F238E27FC236}">
                <a16:creationId xmlns:a16="http://schemas.microsoft.com/office/drawing/2014/main" id="{473BCB4B-052A-FC4E-B94B-40F4A317AE72}"/>
              </a:ext>
            </a:extLst>
          </p:cNvPr>
          <p:cNvSpPr>
            <a:spLocks noGrp="1"/>
          </p:cNvSpPr>
          <p:nvPr>
            <p:ph idx="1"/>
          </p:nvPr>
        </p:nvSpPr>
        <p:spPr/>
        <p:txBody>
          <a:bodyPr/>
          <a:lstStyle/>
          <a:p>
            <a:r>
              <a:rPr lang="en-US" sz="2000" dirty="0"/>
              <a:t>Light water graphite moderated pressure tube design (RBMK)</a:t>
            </a:r>
          </a:p>
          <a:p>
            <a:r>
              <a:rPr lang="en-US" sz="2000" dirty="0"/>
              <a:t>Severe consequences of the Chernobyl accident were due to the fact that RBMKs lack not only a reactor containment, but also some of the inherent feedback mechanisms</a:t>
            </a:r>
          </a:p>
          <a:p>
            <a:r>
              <a:rPr lang="en-US" sz="2000" dirty="0"/>
              <a:t>Accident occurred under a reactor test, where normal operating guidelines were ignored and safety systems were shut off</a:t>
            </a:r>
          </a:p>
          <a:p>
            <a:r>
              <a:rPr lang="en-US" sz="2000" dirty="0"/>
              <a:t>Chernobyl accident prompted new research into reactivity initiated accidents</a:t>
            </a:r>
          </a:p>
          <a:p>
            <a:pPr lvl="1"/>
            <a:r>
              <a:rPr lang="en-US" sz="2000" dirty="0"/>
              <a:t>focused on high burnup fuel, where previous safety standards had largely been on fresh fuel or low BU</a:t>
            </a:r>
          </a:p>
          <a:p>
            <a:endParaRPr lang="en-US" sz="2000" dirty="0"/>
          </a:p>
        </p:txBody>
      </p:sp>
      <p:sp>
        <p:nvSpPr>
          <p:cNvPr id="4" name="Slide Number Placeholder 3">
            <a:extLst>
              <a:ext uri="{FF2B5EF4-FFF2-40B4-BE49-F238E27FC236}">
                <a16:creationId xmlns:a16="http://schemas.microsoft.com/office/drawing/2014/main" id="{0F16E056-E0CA-624A-89A8-70F4B479B4DF}"/>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38388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77E2-B7A8-8641-AD0F-91144D036312}"/>
              </a:ext>
            </a:extLst>
          </p:cNvPr>
          <p:cNvSpPr>
            <a:spLocks noGrp="1"/>
          </p:cNvSpPr>
          <p:nvPr>
            <p:ph type="title"/>
          </p:nvPr>
        </p:nvSpPr>
        <p:spPr/>
        <p:txBody>
          <a:bodyPr/>
          <a:lstStyle/>
          <a:p>
            <a:r>
              <a:rPr lang="en-US" dirty="0"/>
              <a:t>Sequence of RIA</a:t>
            </a:r>
          </a:p>
        </p:txBody>
      </p:sp>
      <p:pic>
        <p:nvPicPr>
          <p:cNvPr id="5" name="Content Placeholder 4">
            <a:extLst>
              <a:ext uri="{FF2B5EF4-FFF2-40B4-BE49-F238E27FC236}">
                <a16:creationId xmlns:a16="http://schemas.microsoft.com/office/drawing/2014/main" id="{572E2D8C-DEB0-B94E-A46E-14FB6CED2A4E}"/>
              </a:ext>
            </a:extLst>
          </p:cNvPr>
          <p:cNvPicPr>
            <a:picLocks noGrp="1" noChangeAspect="1"/>
          </p:cNvPicPr>
          <p:nvPr>
            <p:ph idx="1"/>
          </p:nvPr>
        </p:nvPicPr>
        <p:blipFill>
          <a:blip r:embed="rId2"/>
          <a:stretch>
            <a:fillRect/>
          </a:stretch>
        </p:blipFill>
        <p:spPr>
          <a:xfrm>
            <a:off x="2512388" y="1835468"/>
            <a:ext cx="7167223" cy="4758372"/>
          </a:xfrm>
          <a:prstGeom prst="rect">
            <a:avLst/>
          </a:prstGeom>
        </p:spPr>
      </p:pic>
      <p:sp>
        <p:nvSpPr>
          <p:cNvPr id="4" name="Slide Number Placeholder 3">
            <a:extLst>
              <a:ext uri="{FF2B5EF4-FFF2-40B4-BE49-F238E27FC236}">
                <a16:creationId xmlns:a16="http://schemas.microsoft.com/office/drawing/2014/main" id="{92F71E2B-1EDD-3C4F-A8B9-A0B9FA55DF47}"/>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3778564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F393-3204-1140-BB44-38FA1D5006BE}"/>
              </a:ext>
            </a:extLst>
          </p:cNvPr>
          <p:cNvSpPr>
            <a:spLocks noGrp="1"/>
          </p:cNvSpPr>
          <p:nvPr>
            <p:ph type="title"/>
          </p:nvPr>
        </p:nvSpPr>
        <p:spPr/>
        <p:txBody>
          <a:bodyPr/>
          <a:lstStyle/>
          <a:p>
            <a:r>
              <a:rPr lang="en-US" dirty="0"/>
              <a:t>Departure from Nucleate Boiling</a:t>
            </a:r>
          </a:p>
        </p:txBody>
      </p:sp>
      <p:sp>
        <p:nvSpPr>
          <p:cNvPr id="3" name="Content Placeholder 2">
            <a:extLst>
              <a:ext uri="{FF2B5EF4-FFF2-40B4-BE49-F238E27FC236}">
                <a16:creationId xmlns:a16="http://schemas.microsoft.com/office/drawing/2014/main" id="{E2A5D48F-8978-CE4F-AEF2-32B6E33FC481}"/>
              </a:ext>
            </a:extLst>
          </p:cNvPr>
          <p:cNvSpPr>
            <a:spLocks noGrp="1"/>
          </p:cNvSpPr>
          <p:nvPr>
            <p:ph idx="1"/>
          </p:nvPr>
        </p:nvSpPr>
        <p:spPr>
          <a:xfrm>
            <a:off x="609600" y="2160495"/>
            <a:ext cx="8808720" cy="3965670"/>
          </a:xfrm>
        </p:spPr>
        <p:txBody>
          <a:bodyPr/>
          <a:lstStyle/>
          <a:p>
            <a:r>
              <a:rPr lang="en-US" sz="2000" dirty="0"/>
              <a:t>If the heat flux of a boiling system is higher than the critical heat flux (CHF) of the system, the bulk fluid may boil, or in some cases, regions of the bulk fluid may boil where the fluid travels in small channels</a:t>
            </a:r>
          </a:p>
          <a:p>
            <a:r>
              <a:rPr lang="en-US" sz="2000" dirty="0"/>
              <a:t>Large bubbles form, sometimes blocking the passage of the fluid</a:t>
            </a:r>
          </a:p>
          <a:p>
            <a:r>
              <a:rPr lang="en-US" sz="2000" dirty="0"/>
              <a:t>This results in a departure from nucleate boiling (DNB) in which steam bubbles no longer break away from the solid surface of the channel, bubbles dominate the channel or surface, and the heat flux dramatically decreases</a:t>
            </a:r>
          </a:p>
          <a:p>
            <a:r>
              <a:rPr lang="en-US" sz="2000" dirty="0"/>
              <a:t>Vapor essentially insulates the bulk liquid from the hot surface, increasing surface temperatures</a:t>
            </a:r>
          </a:p>
          <a:p>
            <a:endParaRPr lang="en-US" sz="2000" dirty="0"/>
          </a:p>
        </p:txBody>
      </p:sp>
      <p:sp>
        <p:nvSpPr>
          <p:cNvPr id="4" name="Slide Number Placeholder 3">
            <a:extLst>
              <a:ext uri="{FF2B5EF4-FFF2-40B4-BE49-F238E27FC236}">
                <a16:creationId xmlns:a16="http://schemas.microsoft.com/office/drawing/2014/main" id="{53BA8822-AD43-DF42-99AE-ABA07FE29266}"/>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dirty="0"/>
          </a:p>
        </p:txBody>
      </p:sp>
      <p:pic>
        <p:nvPicPr>
          <p:cNvPr id="5" name="Picture 4">
            <a:extLst>
              <a:ext uri="{FF2B5EF4-FFF2-40B4-BE49-F238E27FC236}">
                <a16:creationId xmlns:a16="http://schemas.microsoft.com/office/drawing/2014/main" id="{7D5CF72F-70AA-A743-9534-7319A12CAC6A}"/>
              </a:ext>
            </a:extLst>
          </p:cNvPr>
          <p:cNvPicPr>
            <a:picLocks noChangeAspect="1"/>
          </p:cNvPicPr>
          <p:nvPr/>
        </p:nvPicPr>
        <p:blipFill>
          <a:blip r:embed="rId2"/>
          <a:stretch>
            <a:fillRect/>
          </a:stretch>
        </p:blipFill>
        <p:spPr>
          <a:xfrm>
            <a:off x="9743444" y="1135961"/>
            <a:ext cx="1981196" cy="5220390"/>
          </a:xfrm>
          <a:prstGeom prst="rect">
            <a:avLst/>
          </a:prstGeom>
        </p:spPr>
      </p:pic>
    </p:spTree>
    <p:extLst>
      <p:ext uri="{BB962C8B-B14F-4D97-AF65-F5344CB8AC3E}">
        <p14:creationId xmlns:p14="http://schemas.microsoft.com/office/powerpoint/2010/main" val="198487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BBBA5-0D4A-7340-8BF5-46957F3A4CEC}"/>
              </a:ext>
            </a:extLst>
          </p:cNvPr>
          <p:cNvSpPr>
            <a:spLocks noGrp="1"/>
          </p:cNvSpPr>
          <p:nvPr>
            <p:ph type="title"/>
          </p:nvPr>
        </p:nvSpPr>
        <p:spPr/>
        <p:txBody>
          <a:bodyPr/>
          <a:lstStyle/>
          <a:p>
            <a:r>
              <a:rPr lang="en-US" dirty="0"/>
              <a:t>Microstructural Effects</a:t>
            </a:r>
          </a:p>
        </p:txBody>
      </p:sp>
      <p:sp>
        <p:nvSpPr>
          <p:cNvPr id="3" name="Content Placeholder 2">
            <a:extLst>
              <a:ext uri="{FF2B5EF4-FFF2-40B4-BE49-F238E27FC236}">
                <a16:creationId xmlns:a16="http://schemas.microsoft.com/office/drawing/2014/main" id="{6F7A941F-8C00-2B4B-AE79-8A085D6FE77E}"/>
              </a:ext>
            </a:extLst>
          </p:cNvPr>
          <p:cNvSpPr>
            <a:spLocks noGrp="1"/>
          </p:cNvSpPr>
          <p:nvPr>
            <p:ph idx="1"/>
          </p:nvPr>
        </p:nvSpPr>
        <p:spPr>
          <a:xfrm>
            <a:off x="609600" y="2160495"/>
            <a:ext cx="8128000" cy="3965670"/>
          </a:xfrm>
        </p:spPr>
        <p:txBody>
          <a:bodyPr/>
          <a:lstStyle/>
          <a:p>
            <a:r>
              <a:rPr lang="en-US" sz="2000" dirty="0"/>
              <a:t>Rapid increase in temperature increases pressure of bubbles</a:t>
            </a:r>
          </a:p>
          <a:p>
            <a:r>
              <a:rPr lang="en-US" sz="2000" dirty="0"/>
              <a:t>PV = </a:t>
            </a:r>
            <a:r>
              <a:rPr lang="en-US" sz="2000" dirty="0" err="1"/>
              <a:t>nRT</a:t>
            </a:r>
            <a:endParaRPr lang="en-US" sz="2000" dirty="0"/>
          </a:p>
          <a:p>
            <a:r>
              <a:rPr lang="en-US" sz="2000" dirty="0"/>
              <a:t>Rapid pressure increase leads to cracking in fuel</a:t>
            </a:r>
          </a:p>
          <a:p>
            <a:endParaRPr lang="en-US" sz="2000" dirty="0"/>
          </a:p>
        </p:txBody>
      </p:sp>
      <p:sp>
        <p:nvSpPr>
          <p:cNvPr id="4" name="Slide Number Placeholder 3">
            <a:extLst>
              <a:ext uri="{FF2B5EF4-FFF2-40B4-BE49-F238E27FC236}">
                <a16:creationId xmlns:a16="http://schemas.microsoft.com/office/drawing/2014/main" id="{ECF418A8-D18C-CC4D-84B1-386CF5E442CD}"/>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C96107AF-CA0A-AC43-8C6F-188266AEC59B}"/>
              </a:ext>
            </a:extLst>
          </p:cNvPr>
          <p:cNvPicPr>
            <a:picLocks noChangeAspect="1"/>
          </p:cNvPicPr>
          <p:nvPr/>
        </p:nvPicPr>
        <p:blipFill>
          <a:blip r:embed="rId2"/>
          <a:stretch>
            <a:fillRect/>
          </a:stretch>
        </p:blipFill>
        <p:spPr>
          <a:xfrm>
            <a:off x="8656320" y="1376306"/>
            <a:ext cx="3362960" cy="4688743"/>
          </a:xfrm>
          <a:prstGeom prst="rect">
            <a:avLst/>
          </a:prstGeom>
        </p:spPr>
      </p:pic>
      <p:pic>
        <p:nvPicPr>
          <p:cNvPr id="6" name="Picture 5">
            <a:extLst>
              <a:ext uri="{FF2B5EF4-FFF2-40B4-BE49-F238E27FC236}">
                <a16:creationId xmlns:a16="http://schemas.microsoft.com/office/drawing/2014/main" id="{57226146-9B3A-0141-96AA-D9167394CB51}"/>
              </a:ext>
            </a:extLst>
          </p:cNvPr>
          <p:cNvPicPr>
            <a:picLocks noChangeAspect="1"/>
          </p:cNvPicPr>
          <p:nvPr/>
        </p:nvPicPr>
        <p:blipFill>
          <a:blip r:embed="rId3"/>
          <a:stretch>
            <a:fillRect/>
          </a:stretch>
        </p:blipFill>
        <p:spPr>
          <a:xfrm>
            <a:off x="1674379" y="3429000"/>
            <a:ext cx="5794543" cy="3220720"/>
          </a:xfrm>
          <a:prstGeom prst="rect">
            <a:avLst/>
          </a:prstGeom>
        </p:spPr>
      </p:pic>
    </p:spTree>
    <p:extLst>
      <p:ext uri="{BB962C8B-B14F-4D97-AF65-F5344CB8AC3E}">
        <p14:creationId xmlns:p14="http://schemas.microsoft.com/office/powerpoint/2010/main" val="3587396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311B-4E34-9D4D-97F3-4CA5577098E2}"/>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B383638A-BDF7-CF42-96B8-DF42F5FFEADB}"/>
              </a:ext>
            </a:extLst>
          </p:cNvPr>
          <p:cNvSpPr>
            <a:spLocks noGrp="1"/>
          </p:cNvSpPr>
          <p:nvPr>
            <p:ph idx="1"/>
          </p:nvPr>
        </p:nvSpPr>
        <p:spPr>
          <a:xfrm>
            <a:off x="609600" y="2160495"/>
            <a:ext cx="4663440" cy="3965670"/>
          </a:xfrm>
        </p:spPr>
        <p:txBody>
          <a:bodyPr/>
          <a:lstStyle/>
          <a:p>
            <a:r>
              <a:rPr lang="en-US" sz="2000" dirty="0"/>
              <a:t>Take into account burnup, corrosion (oxide layer and hydrides), damage accumulation, FCMI, internal pressure, etc. to properly evaluate strain in cladding</a:t>
            </a:r>
          </a:p>
          <a:p>
            <a:r>
              <a:rPr lang="en-US" sz="2000" dirty="0"/>
              <a:t>Temperature spike leads to a stress spike, and higher likelihood of cladding failure</a:t>
            </a:r>
          </a:p>
          <a:p>
            <a:endParaRPr lang="en-US" sz="2000" dirty="0"/>
          </a:p>
        </p:txBody>
      </p:sp>
      <p:sp>
        <p:nvSpPr>
          <p:cNvPr id="4" name="Slide Number Placeholder 3">
            <a:extLst>
              <a:ext uri="{FF2B5EF4-FFF2-40B4-BE49-F238E27FC236}">
                <a16:creationId xmlns:a16="http://schemas.microsoft.com/office/drawing/2014/main" id="{59E87D78-1768-7349-94EC-F166C1FFBEA4}"/>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E47C6594-19D3-C942-A164-C05A5C4D384A}"/>
              </a:ext>
            </a:extLst>
          </p:cNvPr>
          <p:cNvPicPr>
            <a:picLocks noChangeAspect="1"/>
          </p:cNvPicPr>
          <p:nvPr/>
        </p:nvPicPr>
        <p:blipFill>
          <a:blip r:embed="rId2"/>
          <a:stretch>
            <a:fillRect/>
          </a:stretch>
        </p:blipFill>
        <p:spPr>
          <a:xfrm>
            <a:off x="5862017" y="1734014"/>
            <a:ext cx="5171743" cy="4987462"/>
          </a:xfrm>
          <a:prstGeom prst="rect">
            <a:avLst/>
          </a:prstGeom>
        </p:spPr>
      </p:pic>
    </p:spTree>
    <p:extLst>
      <p:ext uri="{BB962C8B-B14F-4D97-AF65-F5344CB8AC3E}">
        <p14:creationId xmlns:p14="http://schemas.microsoft.com/office/powerpoint/2010/main" val="3730294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8F2B-E300-0B43-A050-C495E9460FD9}"/>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48B89B9C-03AF-9443-8E05-016A097A30D6}"/>
              </a:ext>
            </a:extLst>
          </p:cNvPr>
          <p:cNvSpPr>
            <a:spLocks noGrp="1"/>
          </p:cNvSpPr>
          <p:nvPr>
            <p:ph idx="1"/>
          </p:nvPr>
        </p:nvSpPr>
        <p:spPr/>
        <p:txBody>
          <a:bodyPr/>
          <a:lstStyle/>
          <a:p>
            <a:r>
              <a:rPr lang="en-US" sz="2000" dirty="0"/>
              <a:t>PCMI failures results from the fuel pushing out on the cladding, causing it to break</a:t>
            </a:r>
          </a:p>
          <a:p>
            <a:endParaRPr lang="en-US" sz="2000" dirty="0"/>
          </a:p>
        </p:txBody>
      </p:sp>
      <p:sp>
        <p:nvSpPr>
          <p:cNvPr id="4" name="Slide Number Placeholder 3">
            <a:extLst>
              <a:ext uri="{FF2B5EF4-FFF2-40B4-BE49-F238E27FC236}">
                <a16:creationId xmlns:a16="http://schemas.microsoft.com/office/drawing/2014/main" id="{F7CF4F50-93F2-E94E-A0FA-AB0F40866E4A}"/>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7FB27449-6289-2C42-9FE2-D04E115E2521}"/>
              </a:ext>
            </a:extLst>
          </p:cNvPr>
          <p:cNvPicPr>
            <a:picLocks noChangeAspect="1"/>
          </p:cNvPicPr>
          <p:nvPr/>
        </p:nvPicPr>
        <p:blipFill>
          <a:blip r:embed="rId2"/>
          <a:stretch>
            <a:fillRect/>
          </a:stretch>
        </p:blipFill>
        <p:spPr>
          <a:xfrm>
            <a:off x="2118360" y="2609052"/>
            <a:ext cx="7955280" cy="4071706"/>
          </a:xfrm>
          <a:prstGeom prst="rect">
            <a:avLst/>
          </a:prstGeom>
        </p:spPr>
      </p:pic>
    </p:spTree>
    <p:extLst>
      <p:ext uri="{BB962C8B-B14F-4D97-AF65-F5344CB8AC3E}">
        <p14:creationId xmlns:p14="http://schemas.microsoft.com/office/powerpoint/2010/main" val="2431761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087F-DD84-F547-ACDF-F2BC35D3F8C5}"/>
              </a:ext>
            </a:extLst>
          </p:cNvPr>
          <p:cNvSpPr>
            <a:spLocks noGrp="1"/>
          </p:cNvSpPr>
          <p:nvPr>
            <p:ph type="title"/>
          </p:nvPr>
        </p:nvSpPr>
        <p:spPr/>
        <p:txBody>
          <a:bodyPr/>
          <a:lstStyle/>
          <a:p>
            <a:r>
              <a:rPr lang="en-US" dirty="0"/>
              <a:t>Pulse Width</a:t>
            </a:r>
          </a:p>
        </p:txBody>
      </p:sp>
      <p:sp>
        <p:nvSpPr>
          <p:cNvPr id="3" name="Content Placeholder 2">
            <a:extLst>
              <a:ext uri="{FF2B5EF4-FFF2-40B4-BE49-F238E27FC236}">
                <a16:creationId xmlns:a16="http://schemas.microsoft.com/office/drawing/2014/main" id="{DB15A594-9D00-E042-B1FF-9C4FB3EE3A7D}"/>
              </a:ext>
            </a:extLst>
          </p:cNvPr>
          <p:cNvSpPr>
            <a:spLocks noGrp="1"/>
          </p:cNvSpPr>
          <p:nvPr>
            <p:ph idx="1"/>
          </p:nvPr>
        </p:nvSpPr>
        <p:spPr>
          <a:xfrm>
            <a:off x="609600" y="2160495"/>
            <a:ext cx="4541520" cy="3965670"/>
          </a:xfrm>
        </p:spPr>
        <p:txBody>
          <a:bodyPr/>
          <a:lstStyle/>
          <a:p>
            <a:r>
              <a:rPr lang="en-US" sz="2000" dirty="0"/>
              <a:t>The amplitude and width of the power pulse can have dramatic impacts on the effects of the RIA</a:t>
            </a:r>
          </a:p>
          <a:p>
            <a:r>
              <a:rPr lang="en-US" sz="2000" dirty="0"/>
              <a:t>Pulse is typically defined by FWHM, and by total energy deposition (integration of pulse)</a:t>
            </a:r>
          </a:p>
          <a:p>
            <a:r>
              <a:rPr lang="en-US" sz="2000" dirty="0"/>
              <a:t>More rapid temperature spike is more damaging</a:t>
            </a:r>
          </a:p>
          <a:p>
            <a:r>
              <a:rPr lang="en-US" sz="2000" dirty="0"/>
              <a:t>Reactor state and type during typical accident scenarios determine pulse width</a:t>
            </a:r>
          </a:p>
          <a:p>
            <a:endParaRPr lang="en-US" sz="2000" dirty="0"/>
          </a:p>
        </p:txBody>
      </p:sp>
      <p:sp>
        <p:nvSpPr>
          <p:cNvPr id="4" name="Slide Number Placeholder 3">
            <a:extLst>
              <a:ext uri="{FF2B5EF4-FFF2-40B4-BE49-F238E27FC236}">
                <a16:creationId xmlns:a16="http://schemas.microsoft.com/office/drawing/2014/main" id="{D76A4AA3-56D6-DC48-B166-F3FD9640B221}"/>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A2800EB6-AA4A-8644-98B0-13FF7B937488}"/>
              </a:ext>
            </a:extLst>
          </p:cNvPr>
          <p:cNvPicPr>
            <a:picLocks noChangeAspect="1"/>
          </p:cNvPicPr>
          <p:nvPr/>
        </p:nvPicPr>
        <p:blipFill>
          <a:blip r:embed="rId2"/>
          <a:stretch>
            <a:fillRect/>
          </a:stretch>
        </p:blipFill>
        <p:spPr>
          <a:xfrm>
            <a:off x="6477000" y="1764237"/>
            <a:ext cx="4008120" cy="1992408"/>
          </a:xfrm>
          <a:prstGeom prst="rect">
            <a:avLst/>
          </a:prstGeom>
        </p:spPr>
      </p:pic>
      <p:pic>
        <p:nvPicPr>
          <p:cNvPr id="6" name="Picture 5">
            <a:extLst>
              <a:ext uri="{FF2B5EF4-FFF2-40B4-BE49-F238E27FC236}">
                <a16:creationId xmlns:a16="http://schemas.microsoft.com/office/drawing/2014/main" id="{39F210D8-FB83-284B-B1E0-744E0EEE4C43}"/>
              </a:ext>
            </a:extLst>
          </p:cNvPr>
          <p:cNvPicPr>
            <a:picLocks noChangeAspect="1"/>
          </p:cNvPicPr>
          <p:nvPr/>
        </p:nvPicPr>
        <p:blipFill>
          <a:blip r:embed="rId3"/>
          <a:stretch>
            <a:fillRect/>
          </a:stretch>
        </p:blipFill>
        <p:spPr>
          <a:xfrm>
            <a:off x="5151120" y="3988618"/>
            <a:ext cx="3787432" cy="2329541"/>
          </a:xfrm>
          <a:prstGeom prst="rect">
            <a:avLst/>
          </a:prstGeom>
        </p:spPr>
      </p:pic>
      <p:pic>
        <p:nvPicPr>
          <p:cNvPr id="7" name="Picture 6">
            <a:extLst>
              <a:ext uri="{FF2B5EF4-FFF2-40B4-BE49-F238E27FC236}">
                <a16:creationId xmlns:a16="http://schemas.microsoft.com/office/drawing/2014/main" id="{1500DDE0-FA4B-5E49-9B9E-96B100F7BDC6}"/>
              </a:ext>
            </a:extLst>
          </p:cNvPr>
          <p:cNvPicPr>
            <a:picLocks noChangeAspect="1"/>
          </p:cNvPicPr>
          <p:nvPr/>
        </p:nvPicPr>
        <p:blipFill>
          <a:blip r:embed="rId4"/>
          <a:stretch>
            <a:fillRect/>
          </a:stretch>
        </p:blipFill>
        <p:spPr>
          <a:xfrm>
            <a:off x="8910320" y="3937087"/>
            <a:ext cx="3116580" cy="2475913"/>
          </a:xfrm>
          <a:prstGeom prst="rect">
            <a:avLst/>
          </a:prstGeom>
        </p:spPr>
      </p:pic>
    </p:spTree>
    <p:extLst>
      <p:ext uri="{BB962C8B-B14F-4D97-AF65-F5344CB8AC3E}">
        <p14:creationId xmlns:p14="http://schemas.microsoft.com/office/powerpoint/2010/main" val="3770153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EE7E-3D95-6240-8204-F61F399E4AE4}"/>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7809D228-F15D-5D4D-B2C4-D3F76616598A}"/>
              </a:ext>
            </a:extLst>
          </p:cNvPr>
          <p:cNvSpPr>
            <a:spLocks noGrp="1"/>
          </p:cNvSpPr>
          <p:nvPr>
            <p:ph idx="1"/>
          </p:nvPr>
        </p:nvSpPr>
        <p:spPr>
          <a:xfrm>
            <a:off x="609600" y="2160495"/>
            <a:ext cx="6177280" cy="3965670"/>
          </a:xfrm>
        </p:spPr>
        <p:txBody>
          <a:bodyPr/>
          <a:lstStyle/>
          <a:p>
            <a:r>
              <a:rPr lang="en-US" sz="2000" dirty="0"/>
              <a:t>Fuel rod damage correlates with the peak value of fuel pellet specific enthalpy; the higher the enthalpy, the more extensive is the damage</a:t>
            </a:r>
          </a:p>
          <a:p>
            <a:r>
              <a:rPr lang="en-US" sz="2000" dirty="0"/>
              <a:t>Cladding failure occurs at lower fuel enthalpies for irradiated than for fresh fuel rods, and that the susceptibility to failure increases with increasing fuel burnup</a:t>
            </a:r>
          </a:p>
          <a:p>
            <a:r>
              <a:rPr lang="en-US" sz="2000" dirty="0"/>
              <a:t>The degree of cladding waterside corrosion, is very important for survivability of preirradiated fuel rods</a:t>
            </a:r>
          </a:p>
          <a:p>
            <a:r>
              <a:rPr lang="en-US" sz="2000" dirty="0"/>
              <a:t>Safety criteria are defined in terms of limits on the radially averaged fuel pellet specific enthalpy, or the increase of this property during the accident</a:t>
            </a:r>
          </a:p>
          <a:p>
            <a:endParaRPr lang="en-US" sz="2000" dirty="0"/>
          </a:p>
        </p:txBody>
      </p:sp>
      <p:sp>
        <p:nvSpPr>
          <p:cNvPr id="4" name="Slide Number Placeholder 3">
            <a:extLst>
              <a:ext uri="{FF2B5EF4-FFF2-40B4-BE49-F238E27FC236}">
                <a16:creationId xmlns:a16="http://schemas.microsoft.com/office/drawing/2014/main" id="{9AFFD1F2-02EE-0E47-91EF-308FEE6F65F2}"/>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1F36DD49-6605-0B44-8B4B-AB86BDEE5B7E}"/>
              </a:ext>
            </a:extLst>
          </p:cNvPr>
          <p:cNvPicPr>
            <a:picLocks noChangeAspect="1"/>
          </p:cNvPicPr>
          <p:nvPr/>
        </p:nvPicPr>
        <p:blipFill>
          <a:blip r:embed="rId2"/>
          <a:stretch>
            <a:fillRect/>
          </a:stretch>
        </p:blipFill>
        <p:spPr>
          <a:xfrm>
            <a:off x="8086090" y="1762451"/>
            <a:ext cx="2195830" cy="506730"/>
          </a:xfrm>
          <a:prstGeom prst="rect">
            <a:avLst/>
          </a:prstGeom>
        </p:spPr>
      </p:pic>
      <p:pic>
        <p:nvPicPr>
          <p:cNvPr id="6" name="Picture 5">
            <a:extLst>
              <a:ext uri="{FF2B5EF4-FFF2-40B4-BE49-F238E27FC236}">
                <a16:creationId xmlns:a16="http://schemas.microsoft.com/office/drawing/2014/main" id="{5A156C1D-319A-3148-A75C-995532F3C160}"/>
              </a:ext>
            </a:extLst>
          </p:cNvPr>
          <p:cNvPicPr>
            <a:picLocks noChangeAspect="1"/>
          </p:cNvPicPr>
          <p:nvPr/>
        </p:nvPicPr>
        <p:blipFill>
          <a:blip r:embed="rId3"/>
          <a:stretch>
            <a:fillRect/>
          </a:stretch>
        </p:blipFill>
        <p:spPr>
          <a:xfrm>
            <a:off x="7017148" y="2273220"/>
            <a:ext cx="4340462" cy="2151994"/>
          </a:xfrm>
          <a:prstGeom prst="rect">
            <a:avLst/>
          </a:prstGeom>
        </p:spPr>
      </p:pic>
      <p:pic>
        <p:nvPicPr>
          <p:cNvPr id="7" name="Picture 6">
            <a:extLst>
              <a:ext uri="{FF2B5EF4-FFF2-40B4-BE49-F238E27FC236}">
                <a16:creationId xmlns:a16="http://schemas.microsoft.com/office/drawing/2014/main" id="{233A1028-2CA1-0546-9AF9-FE8DB47006D1}"/>
              </a:ext>
            </a:extLst>
          </p:cNvPr>
          <p:cNvPicPr>
            <a:picLocks noChangeAspect="1"/>
          </p:cNvPicPr>
          <p:nvPr/>
        </p:nvPicPr>
        <p:blipFill>
          <a:blip r:embed="rId4"/>
          <a:stretch>
            <a:fillRect/>
          </a:stretch>
        </p:blipFill>
        <p:spPr>
          <a:xfrm>
            <a:off x="7017148" y="4456228"/>
            <a:ext cx="4340462" cy="2269287"/>
          </a:xfrm>
          <a:prstGeom prst="rect">
            <a:avLst/>
          </a:prstGeom>
        </p:spPr>
      </p:pic>
    </p:spTree>
    <p:extLst>
      <p:ext uri="{BB962C8B-B14F-4D97-AF65-F5344CB8AC3E}">
        <p14:creationId xmlns:p14="http://schemas.microsoft.com/office/powerpoint/2010/main" val="2034981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9052-4B77-EB40-85EF-F4AD972B4526}"/>
              </a:ext>
            </a:extLst>
          </p:cNvPr>
          <p:cNvSpPr>
            <a:spLocks noGrp="1"/>
          </p:cNvSpPr>
          <p:nvPr>
            <p:ph type="title"/>
          </p:nvPr>
        </p:nvSpPr>
        <p:spPr/>
        <p:txBody>
          <a:bodyPr/>
          <a:lstStyle/>
          <a:p>
            <a:r>
              <a:rPr lang="en-US" dirty="0"/>
              <a:t>RIA Summary</a:t>
            </a:r>
          </a:p>
        </p:txBody>
      </p:sp>
      <p:sp>
        <p:nvSpPr>
          <p:cNvPr id="3" name="Content Placeholder 2">
            <a:extLst>
              <a:ext uri="{FF2B5EF4-FFF2-40B4-BE49-F238E27FC236}">
                <a16:creationId xmlns:a16="http://schemas.microsoft.com/office/drawing/2014/main" id="{4C2CE09C-CFB2-C046-8B25-94C9B1E3D53A}"/>
              </a:ext>
            </a:extLst>
          </p:cNvPr>
          <p:cNvSpPr>
            <a:spLocks noGrp="1"/>
          </p:cNvSpPr>
          <p:nvPr>
            <p:ph idx="1"/>
          </p:nvPr>
        </p:nvSpPr>
        <p:spPr/>
        <p:txBody>
          <a:bodyPr/>
          <a:lstStyle/>
          <a:p>
            <a:r>
              <a:rPr lang="en-US" dirty="0"/>
              <a:t>Reactivity insertion accident</a:t>
            </a:r>
          </a:p>
          <a:p>
            <a:pPr lvl="1"/>
            <a:r>
              <a:rPr lang="en-US" dirty="0"/>
              <a:t>often in PWR/BWR dependent upon control rod ejection/drop</a:t>
            </a:r>
          </a:p>
          <a:p>
            <a:pPr lvl="1"/>
            <a:r>
              <a:rPr lang="en-US" dirty="0"/>
              <a:t>can be caused by changes in coolant</a:t>
            </a:r>
          </a:p>
          <a:p>
            <a:r>
              <a:rPr lang="en-US" dirty="0"/>
              <a:t>Shorter pulses have greater impact than longer pulses (given same energy deposition)</a:t>
            </a:r>
          </a:p>
          <a:p>
            <a:r>
              <a:rPr lang="en-US" dirty="0"/>
              <a:t>Effects of RIA depend on burnup</a:t>
            </a:r>
          </a:p>
          <a:p>
            <a:pPr lvl="1"/>
            <a:r>
              <a:rPr lang="en-US" dirty="0"/>
              <a:t>fission gas, FCMI, oxide layer, hydrides, cladding pressure, etc.</a:t>
            </a:r>
          </a:p>
          <a:p>
            <a:endParaRPr lang="en-US" dirty="0"/>
          </a:p>
        </p:txBody>
      </p:sp>
      <p:sp>
        <p:nvSpPr>
          <p:cNvPr id="4" name="Slide Number Placeholder 3">
            <a:extLst>
              <a:ext uri="{FF2B5EF4-FFF2-40B4-BE49-F238E27FC236}">
                <a16:creationId xmlns:a16="http://schemas.microsoft.com/office/drawing/2014/main" id="{2E77C21D-4691-594D-B222-FF31B0FAC8AE}"/>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282489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2160495"/>
            <a:ext cx="10972800" cy="4110996"/>
          </a:xfrm>
        </p:spPr>
        <p:txBody>
          <a:bodyPr>
            <a:normAutofit/>
          </a:bodyPr>
          <a:lstStyle/>
          <a:p>
            <a:r>
              <a:rPr lang="en-US" sz="2000" dirty="0"/>
              <a:t>Larry gave a talk on NEAMS activities on U-Pu-Zr and UO2</a:t>
            </a:r>
          </a:p>
          <a:p>
            <a:r>
              <a:rPr lang="en-US" sz="2000" dirty="0"/>
              <a:t>This guest talk will be included in the subject material for the third exam</a:t>
            </a:r>
          </a:p>
          <a:p>
            <a:endParaRPr lang="en-US" sz="2000" dirty="0"/>
          </a:p>
          <a:p>
            <a:r>
              <a:rPr lang="en-US" sz="2000" dirty="0"/>
              <a:t>Previous lecture</a:t>
            </a:r>
          </a:p>
          <a:p>
            <a:r>
              <a:rPr lang="en-US" sz="2000" dirty="0"/>
              <a:t>Cladding oxidizes, forming ZrO</a:t>
            </a:r>
            <a:r>
              <a:rPr lang="en-US" sz="2000" baseline="-25000" dirty="0"/>
              <a:t>2</a:t>
            </a:r>
          </a:p>
          <a:p>
            <a:r>
              <a:rPr lang="en-US" sz="2000" dirty="0"/>
              <a:t>The limiting step for oxidation is the oxygen transport through the oxide layer</a:t>
            </a:r>
          </a:p>
          <a:p>
            <a:r>
              <a:rPr lang="en-US" sz="2000" dirty="0"/>
              <a:t>Oxidation hurts cladding performance by restricting heat transport and converting zircaloy into a brittle oxide</a:t>
            </a:r>
          </a:p>
          <a:p>
            <a:r>
              <a:rPr lang="en-US" sz="2000" dirty="0"/>
              <a:t>Hydrogen released by oxidation enters the cladding, due to low solubility hydrides form</a:t>
            </a:r>
          </a:p>
          <a:p>
            <a:r>
              <a:rPr lang="en-US" sz="2000" dirty="0"/>
              <a:t>Hydrides are brittle, and so reduce the ductility of the cladding</a:t>
            </a:r>
          </a:p>
          <a:p>
            <a:r>
              <a:rPr lang="en-US" sz="2000" dirty="0"/>
              <a:t>Hydrides preferentially form due to temperature and stress state</a:t>
            </a:r>
          </a:p>
          <a:p>
            <a:endParaRPr lang="en-US" sz="2000" dirty="0"/>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359208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94898-7971-864E-BAC2-6F6C43297F63}"/>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56BD2A26-2234-1841-9D48-D67796C69442}"/>
              </a:ext>
            </a:extLst>
          </p:cNvPr>
          <p:cNvSpPr>
            <a:spLocks noGrp="1"/>
          </p:cNvSpPr>
          <p:nvPr>
            <p:ph idx="1"/>
          </p:nvPr>
        </p:nvSpPr>
        <p:spPr>
          <a:xfrm>
            <a:off x="609600" y="2160495"/>
            <a:ext cx="6482080" cy="3965670"/>
          </a:xfrm>
        </p:spPr>
        <p:txBody>
          <a:bodyPr/>
          <a:lstStyle/>
          <a:p>
            <a:r>
              <a:rPr lang="en-US" sz="2000" dirty="0"/>
              <a:t>In a LOCA, the coolant flow is reduced or lost altogether (e.g. coolant pipe break)</a:t>
            </a:r>
          </a:p>
          <a:p>
            <a:r>
              <a:rPr lang="en-US" sz="2000" dirty="0"/>
              <a:t>When this occurs, pressure drops, causing the emergency shutdown system</a:t>
            </a:r>
          </a:p>
          <a:p>
            <a:r>
              <a:rPr lang="en-US" sz="2000" dirty="0"/>
              <a:t>SCRAMS the reactor, stopping the fission chain reaction</a:t>
            </a:r>
          </a:p>
          <a:p>
            <a:r>
              <a:rPr lang="en-US" sz="2000" dirty="0"/>
              <a:t>Also, the reactor water is expelled into the containment</a:t>
            </a:r>
          </a:p>
          <a:p>
            <a:r>
              <a:rPr lang="en-US" sz="2000" dirty="0"/>
              <a:t>The emergency core cooling system (ECCS) begins to remove heat</a:t>
            </a:r>
          </a:p>
          <a:p>
            <a:r>
              <a:rPr lang="en-US" sz="2000" dirty="0"/>
              <a:t>Requirement to maintain a coolable geometry</a:t>
            </a:r>
          </a:p>
          <a:p>
            <a:endParaRPr lang="en-US" sz="2000" dirty="0"/>
          </a:p>
        </p:txBody>
      </p:sp>
      <p:sp>
        <p:nvSpPr>
          <p:cNvPr id="4" name="Slide Number Placeholder 3">
            <a:extLst>
              <a:ext uri="{FF2B5EF4-FFF2-40B4-BE49-F238E27FC236}">
                <a16:creationId xmlns:a16="http://schemas.microsoft.com/office/drawing/2014/main" id="{334EE156-C438-7344-95FC-2D0560EC5870}"/>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404A53FD-88D6-B649-B046-825F1E66E594}"/>
              </a:ext>
            </a:extLst>
          </p:cNvPr>
          <p:cNvPicPr>
            <a:picLocks noChangeAspect="1"/>
          </p:cNvPicPr>
          <p:nvPr/>
        </p:nvPicPr>
        <p:blipFill>
          <a:blip r:embed="rId2"/>
          <a:stretch>
            <a:fillRect/>
          </a:stretch>
        </p:blipFill>
        <p:spPr>
          <a:xfrm>
            <a:off x="6908800" y="2093071"/>
            <a:ext cx="4819595" cy="4100518"/>
          </a:xfrm>
          <a:prstGeom prst="rect">
            <a:avLst/>
          </a:prstGeom>
        </p:spPr>
      </p:pic>
    </p:spTree>
    <p:extLst>
      <p:ext uri="{BB962C8B-B14F-4D97-AF65-F5344CB8AC3E}">
        <p14:creationId xmlns:p14="http://schemas.microsoft.com/office/powerpoint/2010/main" val="2242272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D35A6-2E7D-FC4D-80ED-1FA227547B09}"/>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B59E38E1-2618-4544-B561-6945C194DF8C}"/>
              </a:ext>
            </a:extLst>
          </p:cNvPr>
          <p:cNvSpPr>
            <a:spLocks noGrp="1"/>
          </p:cNvSpPr>
          <p:nvPr>
            <p:ph idx="1"/>
          </p:nvPr>
        </p:nvSpPr>
        <p:spPr>
          <a:xfrm>
            <a:off x="609600" y="2160495"/>
            <a:ext cx="4878422" cy="3965670"/>
          </a:xfrm>
        </p:spPr>
        <p:txBody>
          <a:bodyPr/>
          <a:lstStyle/>
          <a:p>
            <a:r>
              <a:rPr lang="en-US" sz="2000" dirty="0"/>
              <a:t>The average temperature of the reactor continues to rise due to radioactive decay in the fuel and the lower cooling</a:t>
            </a:r>
          </a:p>
          <a:p>
            <a:r>
              <a:rPr lang="en-US" sz="2000" dirty="0"/>
              <a:t>Decrease in coolant pressure and increase in internal pressure causes large plastic deformation</a:t>
            </a:r>
          </a:p>
          <a:p>
            <a:r>
              <a:rPr lang="en-US" sz="2000" dirty="0"/>
              <a:t>Causes the cladding to balloon out and potentially burst</a:t>
            </a:r>
          </a:p>
          <a:p>
            <a:r>
              <a:rPr lang="en-US" sz="2000" dirty="0"/>
              <a:t>Ballooning blocks coolant flow</a:t>
            </a:r>
          </a:p>
          <a:p>
            <a:r>
              <a:rPr lang="en-US" sz="2000" dirty="0"/>
              <a:t>Cladding burst is significantly impacted by oxidation and hydride embrittlement</a:t>
            </a:r>
          </a:p>
        </p:txBody>
      </p:sp>
      <p:sp>
        <p:nvSpPr>
          <p:cNvPr id="4" name="Slide Number Placeholder 3">
            <a:extLst>
              <a:ext uri="{FF2B5EF4-FFF2-40B4-BE49-F238E27FC236}">
                <a16:creationId xmlns:a16="http://schemas.microsoft.com/office/drawing/2014/main" id="{649603D8-349D-AD4C-9916-AC2100C46A11}"/>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3539B92F-A9E4-7E4D-BC8C-A58F51760B5D}"/>
              </a:ext>
            </a:extLst>
          </p:cNvPr>
          <p:cNvPicPr>
            <a:picLocks noChangeAspect="1"/>
          </p:cNvPicPr>
          <p:nvPr/>
        </p:nvPicPr>
        <p:blipFill>
          <a:blip r:embed="rId2"/>
          <a:stretch>
            <a:fillRect/>
          </a:stretch>
        </p:blipFill>
        <p:spPr>
          <a:xfrm>
            <a:off x="5488022" y="1844452"/>
            <a:ext cx="6419498" cy="4281713"/>
          </a:xfrm>
          <a:prstGeom prst="rect">
            <a:avLst/>
          </a:prstGeom>
        </p:spPr>
      </p:pic>
    </p:spTree>
    <p:extLst>
      <p:ext uri="{BB962C8B-B14F-4D97-AF65-F5344CB8AC3E}">
        <p14:creationId xmlns:p14="http://schemas.microsoft.com/office/powerpoint/2010/main" val="3195881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50DD-D796-5047-9B4D-ACD77425AF27}"/>
              </a:ext>
            </a:extLst>
          </p:cNvPr>
          <p:cNvSpPr>
            <a:spLocks noGrp="1"/>
          </p:cNvSpPr>
          <p:nvPr>
            <p:ph type="title"/>
          </p:nvPr>
        </p:nvSpPr>
        <p:spPr/>
        <p:txBody>
          <a:bodyPr/>
          <a:lstStyle/>
          <a:p>
            <a:r>
              <a:rPr lang="en-US" dirty="0"/>
              <a:t>LOCA</a:t>
            </a:r>
          </a:p>
        </p:txBody>
      </p:sp>
      <p:sp>
        <p:nvSpPr>
          <p:cNvPr id="3" name="Content Placeholder 2">
            <a:extLst>
              <a:ext uri="{FF2B5EF4-FFF2-40B4-BE49-F238E27FC236}">
                <a16:creationId xmlns:a16="http://schemas.microsoft.com/office/drawing/2014/main" id="{54FDEF99-61F0-DA4F-BF2E-CCB4A1365B5B}"/>
              </a:ext>
            </a:extLst>
          </p:cNvPr>
          <p:cNvSpPr>
            <a:spLocks noGrp="1"/>
          </p:cNvSpPr>
          <p:nvPr>
            <p:ph idx="1"/>
          </p:nvPr>
        </p:nvSpPr>
        <p:spPr>
          <a:xfrm>
            <a:off x="609600" y="2160495"/>
            <a:ext cx="7721600" cy="3965670"/>
          </a:xfrm>
        </p:spPr>
        <p:txBody>
          <a:bodyPr/>
          <a:lstStyle/>
          <a:p>
            <a:r>
              <a:rPr lang="en-US" sz="2000" dirty="0"/>
              <a:t>During the heat-up, the cladding plastically deforms (balloon and rupture) due to decrease of the system pressure outside the fuel rod and decrease in cladding strength</a:t>
            </a:r>
          </a:p>
          <a:p>
            <a:r>
              <a:rPr lang="en-US" sz="2000" dirty="0"/>
              <a:t>The phase structure of Zircaloy transforms from alpha to </a:t>
            </a:r>
            <a:r>
              <a:rPr lang="en-US" sz="2000" dirty="0" err="1"/>
              <a:t>alpha+beta</a:t>
            </a:r>
            <a:r>
              <a:rPr lang="en-US" sz="2000" dirty="0"/>
              <a:t> above about 800C, and to beta above about 1000C</a:t>
            </a:r>
          </a:p>
          <a:p>
            <a:r>
              <a:rPr lang="en-US" sz="2000" dirty="0"/>
              <a:t>The cladding reacts with steam or coolant at high temperatures, and an oxide (ZrO2) layer is formed on the surface of the cladding</a:t>
            </a:r>
          </a:p>
          <a:p>
            <a:r>
              <a:rPr lang="en-US" sz="2000" dirty="0"/>
              <a:t>In addition, absorbed oxygen stabilizes the alpha-phase and a layer of alpha-phase with a high content of oxygen begins to grow on the beta-phase, and the beta-phase becomes less ductile by the oxygen absorption</a:t>
            </a:r>
          </a:p>
        </p:txBody>
      </p:sp>
      <p:sp>
        <p:nvSpPr>
          <p:cNvPr id="4" name="Slide Number Placeholder 3">
            <a:extLst>
              <a:ext uri="{FF2B5EF4-FFF2-40B4-BE49-F238E27FC236}">
                <a16:creationId xmlns:a16="http://schemas.microsoft.com/office/drawing/2014/main" id="{944E6555-C190-E24F-8D33-D4837DD2026D}"/>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371E509A-552B-6F4D-B735-940625D67BD7}"/>
              </a:ext>
            </a:extLst>
          </p:cNvPr>
          <p:cNvPicPr>
            <a:picLocks noChangeAspect="1"/>
          </p:cNvPicPr>
          <p:nvPr/>
        </p:nvPicPr>
        <p:blipFill>
          <a:blip r:embed="rId2"/>
          <a:stretch>
            <a:fillRect/>
          </a:stretch>
        </p:blipFill>
        <p:spPr>
          <a:xfrm>
            <a:off x="8124984" y="1992215"/>
            <a:ext cx="4070031" cy="3965671"/>
          </a:xfrm>
          <a:prstGeom prst="rect">
            <a:avLst/>
          </a:prstGeom>
        </p:spPr>
      </p:pic>
    </p:spTree>
    <p:extLst>
      <p:ext uri="{BB962C8B-B14F-4D97-AF65-F5344CB8AC3E}">
        <p14:creationId xmlns:p14="http://schemas.microsoft.com/office/powerpoint/2010/main" val="3034313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F629-B059-8F43-9499-1ECA859EA8F2}"/>
              </a:ext>
            </a:extLst>
          </p:cNvPr>
          <p:cNvSpPr>
            <a:spLocks noGrp="1"/>
          </p:cNvSpPr>
          <p:nvPr>
            <p:ph type="title"/>
          </p:nvPr>
        </p:nvSpPr>
        <p:spPr/>
        <p:txBody>
          <a:bodyPr/>
          <a:lstStyle/>
          <a:p>
            <a:r>
              <a:rPr lang="en-US" dirty="0"/>
              <a:t>LOCA</a:t>
            </a:r>
          </a:p>
        </p:txBody>
      </p:sp>
      <p:sp>
        <p:nvSpPr>
          <p:cNvPr id="3" name="Content Placeholder 2">
            <a:extLst>
              <a:ext uri="{FF2B5EF4-FFF2-40B4-BE49-F238E27FC236}">
                <a16:creationId xmlns:a16="http://schemas.microsoft.com/office/drawing/2014/main" id="{D0E29AE0-5904-F445-94F9-FF7BCC05CDDC}"/>
              </a:ext>
            </a:extLst>
          </p:cNvPr>
          <p:cNvSpPr>
            <a:spLocks noGrp="1"/>
          </p:cNvSpPr>
          <p:nvPr>
            <p:ph idx="1"/>
          </p:nvPr>
        </p:nvSpPr>
        <p:spPr>
          <a:xfrm>
            <a:off x="609600" y="2160495"/>
            <a:ext cx="6756400" cy="3965670"/>
          </a:xfrm>
        </p:spPr>
        <p:txBody>
          <a:bodyPr/>
          <a:lstStyle/>
          <a:p>
            <a:r>
              <a:rPr lang="en-US" sz="2000" dirty="0"/>
              <a:t>The rod pressure becomes higher than the system pressure of the reactor due to a break of the coolant pressure boundary</a:t>
            </a:r>
          </a:p>
          <a:p>
            <a:r>
              <a:rPr lang="en-US" sz="2000" dirty="0"/>
              <a:t>Creep strength of Zircaloy rapidly falls with the temperature</a:t>
            </a:r>
          </a:p>
          <a:p>
            <a:r>
              <a:rPr lang="en-US" sz="2000" dirty="0"/>
              <a:t>The cladding plastically deforms in the radial direction (ballooning) during the heat-up and may finally rupture</a:t>
            </a:r>
          </a:p>
          <a:p>
            <a:r>
              <a:rPr lang="en-US" sz="2000" dirty="0"/>
              <a:t>The beta phase has different creep properties than the alpha phase, and </a:t>
            </a:r>
            <a:r>
              <a:rPr lang="en-US" sz="2000" dirty="0" err="1"/>
              <a:t>alpha+beta</a:t>
            </a:r>
            <a:r>
              <a:rPr lang="en-US" sz="2000" dirty="0"/>
              <a:t> phase can exhibit superplastic behavior</a:t>
            </a:r>
          </a:p>
          <a:p>
            <a:r>
              <a:rPr lang="en-US" sz="2000" dirty="0"/>
              <a:t>Large plastic deformation of the cladding in the radial direction results in blockage of the coolant channels between fuel rods</a:t>
            </a:r>
          </a:p>
          <a:p>
            <a:pPr marL="0" indent="0">
              <a:buNone/>
            </a:pPr>
            <a:endParaRPr lang="en-US" sz="2000" dirty="0"/>
          </a:p>
        </p:txBody>
      </p:sp>
      <p:sp>
        <p:nvSpPr>
          <p:cNvPr id="4" name="Slide Number Placeholder 3">
            <a:extLst>
              <a:ext uri="{FF2B5EF4-FFF2-40B4-BE49-F238E27FC236}">
                <a16:creationId xmlns:a16="http://schemas.microsoft.com/office/drawing/2014/main" id="{20A1AD15-D5E3-8447-83B4-EA6A14F5D603}"/>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dirty="0"/>
          </a:p>
        </p:txBody>
      </p:sp>
      <p:pic>
        <p:nvPicPr>
          <p:cNvPr id="5" name="Picture 4">
            <a:extLst>
              <a:ext uri="{FF2B5EF4-FFF2-40B4-BE49-F238E27FC236}">
                <a16:creationId xmlns:a16="http://schemas.microsoft.com/office/drawing/2014/main" id="{77AC15B0-1CCC-D142-848F-70EC8DBAD472}"/>
              </a:ext>
            </a:extLst>
          </p:cNvPr>
          <p:cNvPicPr>
            <a:picLocks noChangeAspect="1"/>
          </p:cNvPicPr>
          <p:nvPr/>
        </p:nvPicPr>
        <p:blipFill>
          <a:blip r:embed="rId2"/>
          <a:stretch>
            <a:fillRect/>
          </a:stretch>
        </p:blipFill>
        <p:spPr>
          <a:xfrm>
            <a:off x="7366000" y="1725614"/>
            <a:ext cx="4812846" cy="4510086"/>
          </a:xfrm>
          <a:prstGeom prst="rect">
            <a:avLst/>
          </a:prstGeom>
        </p:spPr>
      </p:pic>
    </p:spTree>
    <p:extLst>
      <p:ext uri="{BB962C8B-B14F-4D97-AF65-F5344CB8AC3E}">
        <p14:creationId xmlns:p14="http://schemas.microsoft.com/office/powerpoint/2010/main" val="450447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186D00-FB48-8A48-A540-B089E3E7AB04}"/>
              </a:ext>
            </a:extLst>
          </p:cNvPr>
          <p:cNvPicPr>
            <a:picLocks noChangeAspect="1"/>
          </p:cNvPicPr>
          <p:nvPr/>
        </p:nvPicPr>
        <p:blipFill rotWithShape="1">
          <a:blip r:embed="rId2"/>
          <a:srcRect b="50000"/>
          <a:stretch/>
        </p:blipFill>
        <p:spPr>
          <a:xfrm>
            <a:off x="8371761" y="4118759"/>
            <a:ext cx="3670151" cy="2558077"/>
          </a:xfrm>
          <a:prstGeom prst="rect">
            <a:avLst/>
          </a:prstGeom>
        </p:spPr>
      </p:pic>
      <p:sp>
        <p:nvSpPr>
          <p:cNvPr id="2" name="Title 1">
            <a:extLst>
              <a:ext uri="{FF2B5EF4-FFF2-40B4-BE49-F238E27FC236}">
                <a16:creationId xmlns:a16="http://schemas.microsoft.com/office/drawing/2014/main" id="{6B2F5F2D-3E4C-6E4B-9A14-4B7F796A9842}"/>
              </a:ext>
            </a:extLst>
          </p:cNvPr>
          <p:cNvSpPr>
            <a:spLocks noGrp="1"/>
          </p:cNvSpPr>
          <p:nvPr>
            <p:ph type="title"/>
          </p:nvPr>
        </p:nvSpPr>
        <p:spPr/>
        <p:txBody>
          <a:bodyPr/>
          <a:lstStyle/>
          <a:p>
            <a:r>
              <a:rPr lang="en-US" dirty="0"/>
              <a:t>Oxidation</a:t>
            </a:r>
          </a:p>
        </p:txBody>
      </p:sp>
      <p:sp>
        <p:nvSpPr>
          <p:cNvPr id="3" name="Content Placeholder 2">
            <a:extLst>
              <a:ext uri="{FF2B5EF4-FFF2-40B4-BE49-F238E27FC236}">
                <a16:creationId xmlns:a16="http://schemas.microsoft.com/office/drawing/2014/main" id="{A6512610-8D58-684D-A882-F8F85A09401B}"/>
              </a:ext>
            </a:extLst>
          </p:cNvPr>
          <p:cNvSpPr>
            <a:spLocks noGrp="1"/>
          </p:cNvSpPr>
          <p:nvPr>
            <p:ph idx="1"/>
          </p:nvPr>
        </p:nvSpPr>
        <p:spPr>
          <a:xfrm>
            <a:off x="609600" y="1931895"/>
            <a:ext cx="10972800" cy="3965670"/>
          </a:xfrm>
        </p:spPr>
        <p:txBody>
          <a:bodyPr/>
          <a:lstStyle/>
          <a:p>
            <a:r>
              <a:rPr lang="en-US" sz="2000" dirty="0"/>
              <a:t>Oxidation significantly increases at high temperatures</a:t>
            </a:r>
          </a:p>
          <a:p>
            <a:r>
              <a:rPr lang="en-US" sz="2000" dirty="0"/>
              <a:t>Due to exothermic heat generated during oxidation of the cladding, at high enough temperatures, the rate of oxidation is so high that the heat can no longer be dissipated by cooling, leading to run-away oxidation (Three Mile Island)</a:t>
            </a:r>
          </a:p>
          <a:p>
            <a:r>
              <a:rPr lang="en-US" sz="2000" dirty="0"/>
              <a:t>Breakaway oxidation also results in increased hydrogen pickup in the cladding, embrittling cladding</a:t>
            </a:r>
          </a:p>
          <a:p>
            <a:endParaRPr lang="en-US" sz="2000" dirty="0"/>
          </a:p>
        </p:txBody>
      </p:sp>
      <p:sp>
        <p:nvSpPr>
          <p:cNvPr id="4" name="Slide Number Placeholder 3">
            <a:extLst>
              <a:ext uri="{FF2B5EF4-FFF2-40B4-BE49-F238E27FC236}">
                <a16:creationId xmlns:a16="http://schemas.microsoft.com/office/drawing/2014/main" id="{CC3D089C-6A18-CA42-937B-AF4A0A3E00AE}"/>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4">
            <a:extLst>
              <a:ext uri="{FF2B5EF4-FFF2-40B4-BE49-F238E27FC236}">
                <a16:creationId xmlns:a16="http://schemas.microsoft.com/office/drawing/2014/main" id="{09EA21FA-EA4C-B949-8ECD-BF2B78CAB3A9}"/>
              </a:ext>
            </a:extLst>
          </p:cNvPr>
          <p:cNvPicPr>
            <a:picLocks noChangeAspect="1"/>
          </p:cNvPicPr>
          <p:nvPr/>
        </p:nvPicPr>
        <p:blipFill>
          <a:blip r:embed="rId3"/>
          <a:stretch>
            <a:fillRect/>
          </a:stretch>
        </p:blipFill>
        <p:spPr>
          <a:xfrm>
            <a:off x="116840" y="4187970"/>
            <a:ext cx="4048760" cy="2533506"/>
          </a:xfrm>
          <a:prstGeom prst="rect">
            <a:avLst/>
          </a:prstGeom>
        </p:spPr>
      </p:pic>
      <p:pic>
        <p:nvPicPr>
          <p:cNvPr id="6" name="Picture 5">
            <a:extLst>
              <a:ext uri="{FF2B5EF4-FFF2-40B4-BE49-F238E27FC236}">
                <a16:creationId xmlns:a16="http://schemas.microsoft.com/office/drawing/2014/main" id="{0FA9ED7C-3773-1E45-8889-6918D3524310}"/>
              </a:ext>
            </a:extLst>
          </p:cNvPr>
          <p:cNvPicPr>
            <a:picLocks noChangeAspect="1"/>
          </p:cNvPicPr>
          <p:nvPr/>
        </p:nvPicPr>
        <p:blipFill>
          <a:blip r:embed="rId4"/>
          <a:stretch>
            <a:fillRect/>
          </a:stretch>
        </p:blipFill>
        <p:spPr>
          <a:xfrm>
            <a:off x="4318000" y="4143330"/>
            <a:ext cx="3901361" cy="2533506"/>
          </a:xfrm>
          <a:prstGeom prst="rect">
            <a:avLst/>
          </a:prstGeom>
        </p:spPr>
      </p:pic>
    </p:spTree>
    <p:extLst>
      <p:ext uri="{BB962C8B-B14F-4D97-AF65-F5344CB8AC3E}">
        <p14:creationId xmlns:p14="http://schemas.microsoft.com/office/powerpoint/2010/main" val="1279843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8F39D3-BF5F-EA4C-8160-7D9FD52FFF46}"/>
              </a:ext>
            </a:extLst>
          </p:cNvPr>
          <p:cNvPicPr>
            <a:picLocks noChangeAspect="1"/>
          </p:cNvPicPr>
          <p:nvPr/>
        </p:nvPicPr>
        <p:blipFill>
          <a:blip r:embed="rId2"/>
          <a:stretch>
            <a:fillRect/>
          </a:stretch>
        </p:blipFill>
        <p:spPr>
          <a:xfrm>
            <a:off x="7731760" y="4143364"/>
            <a:ext cx="3850640" cy="2578111"/>
          </a:xfrm>
          <a:prstGeom prst="rect">
            <a:avLst/>
          </a:prstGeom>
        </p:spPr>
      </p:pic>
      <p:sp>
        <p:nvSpPr>
          <p:cNvPr id="2" name="Title 1">
            <a:extLst>
              <a:ext uri="{FF2B5EF4-FFF2-40B4-BE49-F238E27FC236}">
                <a16:creationId xmlns:a16="http://schemas.microsoft.com/office/drawing/2014/main" id="{3C860A96-B36E-2C46-B37F-77BB0A82C390}"/>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683085C2-4B7F-B24A-BDD7-914D9B301038}"/>
              </a:ext>
            </a:extLst>
          </p:cNvPr>
          <p:cNvSpPr>
            <a:spLocks noGrp="1"/>
          </p:cNvSpPr>
          <p:nvPr>
            <p:ph idx="1"/>
          </p:nvPr>
        </p:nvSpPr>
        <p:spPr>
          <a:xfrm>
            <a:off x="609600" y="2160495"/>
            <a:ext cx="6096000" cy="3965670"/>
          </a:xfrm>
        </p:spPr>
        <p:txBody>
          <a:bodyPr/>
          <a:lstStyle/>
          <a:p>
            <a:r>
              <a:rPr lang="en-US" sz="2000" dirty="0"/>
              <a:t>At high burnup, ductility of the cladding is significantly reduced due to existing corrosion and hydrogen embrittlement</a:t>
            </a:r>
          </a:p>
          <a:p>
            <a:r>
              <a:rPr lang="en-US" sz="2000" dirty="0"/>
              <a:t>This leads to higher likelihood of failure for higher burnup conditions</a:t>
            </a:r>
          </a:p>
          <a:p>
            <a:r>
              <a:rPr lang="en-US" sz="2000" dirty="0"/>
              <a:t>Similar to RIA (but more slow), temperature increases can lead to gas bubble pressure increases, fuel fragmentation, increased thermal expansion, FCMI, etc.</a:t>
            </a:r>
          </a:p>
          <a:p>
            <a:endParaRPr lang="en-US" sz="2000" dirty="0"/>
          </a:p>
        </p:txBody>
      </p:sp>
      <p:sp>
        <p:nvSpPr>
          <p:cNvPr id="4" name="Slide Number Placeholder 3">
            <a:extLst>
              <a:ext uri="{FF2B5EF4-FFF2-40B4-BE49-F238E27FC236}">
                <a16:creationId xmlns:a16="http://schemas.microsoft.com/office/drawing/2014/main" id="{C0C50EE7-BB85-BF46-A064-03B2D863F232}"/>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6" name="Picture 5">
            <a:extLst>
              <a:ext uri="{FF2B5EF4-FFF2-40B4-BE49-F238E27FC236}">
                <a16:creationId xmlns:a16="http://schemas.microsoft.com/office/drawing/2014/main" id="{AB2A2820-35D9-0C4D-A260-30821E0242EE}"/>
              </a:ext>
            </a:extLst>
          </p:cNvPr>
          <p:cNvPicPr>
            <a:picLocks noChangeAspect="1"/>
          </p:cNvPicPr>
          <p:nvPr/>
        </p:nvPicPr>
        <p:blipFill>
          <a:blip r:embed="rId3"/>
          <a:stretch>
            <a:fillRect/>
          </a:stretch>
        </p:blipFill>
        <p:spPr>
          <a:xfrm>
            <a:off x="7834630" y="1672212"/>
            <a:ext cx="3644900" cy="2471118"/>
          </a:xfrm>
          <a:prstGeom prst="rect">
            <a:avLst/>
          </a:prstGeom>
        </p:spPr>
      </p:pic>
    </p:spTree>
    <p:extLst>
      <p:ext uri="{BB962C8B-B14F-4D97-AF65-F5344CB8AC3E}">
        <p14:creationId xmlns:p14="http://schemas.microsoft.com/office/powerpoint/2010/main" val="2807001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D2DD-3654-5343-9E3C-EDBE0172E597}"/>
              </a:ext>
            </a:extLst>
          </p:cNvPr>
          <p:cNvSpPr>
            <a:spLocks noGrp="1"/>
          </p:cNvSpPr>
          <p:nvPr>
            <p:ph type="title"/>
          </p:nvPr>
        </p:nvSpPr>
        <p:spPr/>
        <p:txBody>
          <a:bodyPr/>
          <a:lstStyle/>
          <a:p>
            <a:r>
              <a:rPr lang="en-US" dirty="0"/>
              <a:t>Mitigation through design</a:t>
            </a:r>
          </a:p>
        </p:txBody>
      </p:sp>
      <p:sp>
        <p:nvSpPr>
          <p:cNvPr id="3" name="Content Placeholder 2">
            <a:extLst>
              <a:ext uri="{FF2B5EF4-FFF2-40B4-BE49-F238E27FC236}">
                <a16:creationId xmlns:a16="http://schemas.microsoft.com/office/drawing/2014/main" id="{9260D503-8ED7-034F-9922-68402E97E6BF}"/>
              </a:ext>
            </a:extLst>
          </p:cNvPr>
          <p:cNvSpPr>
            <a:spLocks noGrp="1"/>
          </p:cNvSpPr>
          <p:nvPr>
            <p:ph idx="1"/>
          </p:nvPr>
        </p:nvSpPr>
        <p:spPr/>
        <p:txBody>
          <a:bodyPr/>
          <a:lstStyle/>
          <a:p>
            <a:r>
              <a:rPr lang="en-US" sz="2000" dirty="0"/>
              <a:t>Accident tolerant fuels aim to provide additional coping time</a:t>
            </a:r>
          </a:p>
          <a:p>
            <a:pPr lvl="1"/>
            <a:r>
              <a:rPr lang="en-US" sz="2000" dirty="0"/>
              <a:t>The time required for the water to boil away</a:t>
            </a:r>
          </a:p>
          <a:p>
            <a:pPr lvl="1"/>
            <a:r>
              <a:rPr lang="en-US" sz="2000" dirty="0"/>
              <a:t>The time required for the fuel to melt</a:t>
            </a:r>
          </a:p>
          <a:p>
            <a:pPr lvl="1"/>
            <a:r>
              <a:rPr lang="en-US" sz="2000" dirty="0"/>
              <a:t>The time required for the molten fuel to breach the primary pressure boundary</a:t>
            </a:r>
          </a:p>
          <a:p>
            <a:r>
              <a:rPr lang="en-US" sz="2000" dirty="0"/>
              <a:t>Fuels with enhanced tolerance can tolerate loss of active cooling for a considerably longer period, while maintaining or improving performance during normal operation</a:t>
            </a:r>
          </a:p>
          <a:p>
            <a:endParaRPr lang="en-US" sz="2000" dirty="0"/>
          </a:p>
        </p:txBody>
      </p:sp>
      <p:sp>
        <p:nvSpPr>
          <p:cNvPr id="4" name="Slide Number Placeholder 3">
            <a:extLst>
              <a:ext uri="{FF2B5EF4-FFF2-40B4-BE49-F238E27FC236}">
                <a16:creationId xmlns:a16="http://schemas.microsoft.com/office/drawing/2014/main" id="{3AEA308A-A89C-EC44-B4F2-428879733F2B}"/>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1230841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B06CB-BF0D-E949-91A9-4B27C458B501}"/>
              </a:ext>
            </a:extLst>
          </p:cNvPr>
          <p:cNvSpPr>
            <a:spLocks noGrp="1"/>
          </p:cNvSpPr>
          <p:nvPr>
            <p:ph type="title"/>
          </p:nvPr>
        </p:nvSpPr>
        <p:spPr/>
        <p:txBody>
          <a:bodyPr/>
          <a:lstStyle/>
          <a:p>
            <a:r>
              <a:rPr lang="en-US" dirty="0"/>
              <a:t>Accident Tolerance</a:t>
            </a:r>
          </a:p>
        </p:txBody>
      </p:sp>
      <p:pic>
        <p:nvPicPr>
          <p:cNvPr id="5" name="Content Placeholder 4">
            <a:extLst>
              <a:ext uri="{FF2B5EF4-FFF2-40B4-BE49-F238E27FC236}">
                <a16:creationId xmlns:a16="http://schemas.microsoft.com/office/drawing/2014/main" id="{B400612C-A859-E74D-80C7-C3286825FAF7}"/>
              </a:ext>
            </a:extLst>
          </p:cNvPr>
          <p:cNvPicPr>
            <a:picLocks noGrp="1" noChangeAspect="1"/>
          </p:cNvPicPr>
          <p:nvPr>
            <p:ph idx="1"/>
          </p:nvPr>
        </p:nvPicPr>
        <p:blipFill>
          <a:blip r:embed="rId2"/>
          <a:stretch>
            <a:fillRect/>
          </a:stretch>
        </p:blipFill>
        <p:spPr>
          <a:xfrm>
            <a:off x="1474318" y="1968501"/>
            <a:ext cx="9243363" cy="4459923"/>
          </a:xfrm>
          <a:prstGeom prst="rect">
            <a:avLst/>
          </a:prstGeom>
        </p:spPr>
      </p:pic>
      <p:sp>
        <p:nvSpPr>
          <p:cNvPr id="4" name="Slide Number Placeholder 3">
            <a:extLst>
              <a:ext uri="{FF2B5EF4-FFF2-40B4-BE49-F238E27FC236}">
                <a16:creationId xmlns:a16="http://schemas.microsoft.com/office/drawing/2014/main" id="{0891AE35-ED3B-9245-ACB6-76F20243CA67}"/>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1092621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6950-489A-C04E-A47C-1D0D18324819}"/>
              </a:ext>
            </a:extLst>
          </p:cNvPr>
          <p:cNvSpPr>
            <a:spLocks noGrp="1"/>
          </p:cNvSpPr>
          <p:nvPr>
            <p:ph type="title"/>
          </p:nvPr>
        </p:nvSpPr>
        <p:spPr/>
        <p:txBody>
          <a:bodyPr/>
          <a:lstStyle/>
          <a:p>
            <a:r>
              <a:rPr lang="en-US" dirty="0"/>
              <a:t>ATF options being pursued</a:t>
            </a:r>
          </a:p>
        </p:txBody>
      </p:sp>
      <p:sp>
        <p:nvSpPr>
          <p:cNvPr id="3" name="Content Placeholder 2">
            <a:extLst>
              <a:ext uri="{FF2B5EF4-FFF2-40B4-BE49-F238E27FC236}">
                <a16:creationId xmlns:a16="http://schemas.microsoft.com/office/drawing/2014/main" id="{C5B0B379-6617-924E-BB80-CD78D967CDEB}"/>
              </a:ext>
            </a:extLst>
          </p:cNvPr>
          <p:cNvSpPr>
            <a:spLocks noGrp="1"/>
          </p:cNvSpPr>
          <p:nvPr>
            <p:ph idx="1"/>
          </p:nvPr>
        </p:nvSpPr>
        <p:spPr/>
        <p:txBody>
          <a:bodyPr/>
          <a:lstStyle/>
          <a:p>
            <a:r>
              <a:rPr lang="en-US" sz="2000" dirty="0"/>
              <a:t>Cladding coatings/liners</a:t>
            </a:r>
          </a:p>
          <a:p>
            <a:pPr lvl="1"/>
            <a:r>
              <a:rPr lang="en-US" sz="2000" dirty="0"/>
              <a:t>protect the Zircaloy from steam: Ti3SiC2, etc.</a:t>
            </a:r>
          </a:p>
          <a:p>
            <a:r>
              <a:rPr lang="en-US" sz="2000" dirty="0"/>
              <a:t>Alternate claddings</a:t>
            </a:r>
          </a:p>
          <a:p>
            <a:pPr lvl="1"/>
            <a:r>
              <a:rPr lang="en-US" sz="2000" dirty="0" err="1"/>
              <a:t>SiC</a:t>
            </a:r>
            <a:r>
              <a:rPr lang="en-US" sz="2000" dirty="0"/>
              <a:t>, </a:t>
            </a:r>
            <a:r>
              <a:rPr lang="en-US" sz="2000" dirty="0" err="1"/>
              <a:t>FeCrAl</a:t>
            </a:r>
            <a:r>
              <a:rPr lang="en-US" sz="2000" dirty="0"/>
              <a:t>, refractory alloys</a:t>
            </a:r>
          </a:p>
          <a:p>
            <a:r>
              <a:rPr lang="en-US" sz="2000" dirty="0"/>
              <a:t>UO2 dopants</a:t>
            </a:r>
          </a:p>
          <a:p>
            <a:pPr lvl="1"/>
            <a:r>
              <a:rPr lang="en-US" sz="2000" dirty="0"/>
              <a:t>Cr, </a:t>
            </a:r>
            <a:r>
              <a:rPr lang="en-US" sz="2000" dirty="0" err="1"/>
              <a:t>SiC</a:t>
            </a:r>
            <a:r>
              <a:rPr lang="en-US" sz="2000" dirty="0"/>
              <a:t>, </a:t>
            </a:r>
            <a:r>
              <a:rPr lang="en-US" sz="2000" dirty="0" err="1"/>
              <a:t>BeO</a:t>
            </a:r>
            <a:r>
              <a:rPr lang="en-US" sz="2000" dirty="0"/>
              <a:t>, etc.</a:t>
            </a:r>
          </a:p>
          <a:p>
            <a:r>
              <a:rPr lang="en-US" sz="2000" dirty="0"/>
              <a:t>Alternate fuels</a:t>
            </a:r>
          </a:p>
          <a:p>
            <a:pPr lvl="1"/>
            <a:r>
              <a:rPr lang="en-US" sz="2000" dirty="0" err="1"/>
              <a:t>USi</a:t>
            </a:r>
            <a:r>
              <a:rPr lang="en-US" sz="2000" dirty="0"/>
              <a:t>, UN, UC, microencapsulated fuel</a:t>
            </a:r>
          </a:p>
          <a:p>
            <a:endParaRPr lang="en-US" sz="2000" dirty="0"/>
          </a:p>
        </p:txBody>
      </p:sp>
      <p:sp>
        <p:nvSpPr>
          <p:cNvPr id="4" name="Slide Number Placeholder 3">
            <a:extLst>
              <a:ext uri="{FF2B5EF4-FFF2-40B4-BE49-F238E27FC236}">
                <a16:creationId xmlns:a16="http://schemas.microsoft.com/office/drawing/2014/main" id="{96238B5A-4083-784E-9790-9FF405C97AF5}"/>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2109490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0800-CA37-F149-B314-FABD8385617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452C609-316C-4D41-876D-4B0F60978F43}"/>
              </a:ext>
            </a:extLst>
          </p:cNvPr>
          <p:cNvSpPr>
            <a:spLocks noGrp="1"/>
          </p:cNvSpPr>
          <p:nvPr>
            <p:ph idx="1"/>
          </p:nvPr>
        </p:nvSpPr>
        <p:spPr/>
        <p:txBody>
          <a:bodyPr/>
          <a:lstStyle/>
          <a:p>
            <a:r>
              <a:rPr lang="en-US" sz="2000" dirty="0"/>
              <a:t>In loss of coolant accidents (LOCA), the fuel and cladding experience</a:t>
            </a:r>
          </a:p>
          <a:p>
            <a:pPr lvl="1"/>
            <a:r>
              <a:rPr lang="en-US" sz="2000" dirty="0"/>
              <a:t>increases temperature</a:t>
            </a:r>
          </a:p>
          <a:p>
            <a:pPr lvl="1"/>
            <a:r>
              <a:rPr lang="en-US" sz="2000" dirty="0"/>
              <a:t>decrease in coolant pressure</a:t>
            </a:r>
          </a:p>
          <a:p>
            <a:r>
              <a:rPr lang="en-US" sz="2000" dirty="0"/>
              <a:t>The primary negative effects are</a:t>
            </a:r>
          </a:p>
          <a:p>
            <a:pPr lvl="1"/>
            <a:r>
              <a:rPr lang="en-US" sz="2000" dirty="0"/>
              <a:t>Embrittlement and ballooning of the cladding</a:t>
            </a:r>
          </a:p>
          <a:p>
            <a:pPr lvl="1"/>
            <a:r>
              <a:rPr lang="en-US" sz="2000" dirty="0"/>
              <a:t>Relocation and fission gas release in the fuel</a:t>
            </a:r>
          </a:p>
          <a:p>
            <a:pPr lvl="1"/>
            <a:r>
              <a:rPr lang="en-US" sz="2000" dirty="0"/>
              <a:t>Cladding can burst and release fuel fragments</a:t>
            </a:r>
          </a:p>
          <a:p>
            <a:r>
              <a:rPr lang="en-US" sz="2000" dirty="0"/>
              <a:t>Accident tolerant fuel includes different fuel and cladding materials to increase time before catastrophic behavior during an accident</a:t>
            </a:r>
          </a:p>
          <a:p>
            <a:endParaRPr lang="en-US" sz="2000" dirty="0"/>
          </a:p>
        </p:txBody>
      </p:sp>
      <p:sp>
        <p:nvSpPr>
          <p:cNvPr id="4" name="Slide Number Placeholder 3">
            <a:extLst>
              <a:ext uri="{FF2B5EF4-FFF2-40B4-BE49-F238E27FC236}">
                <a16:creationId xmlns:a16="http://schemas.microsoft.com/office/drawing/2014/main" id="{3D686358-6F54-044D-A5D2-54B398F6686E}"/>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1985811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ACCIDENT SCENARIOS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665408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CFA2-07CC-A44C-9A2F-9D1F7CED09F1}"/>
              </a:ext>
            </a:extLst>
          </p:cNvPr>
          <p:cNvSpPr>
            <a:spLocks noGrp="1"/>
          </p:cNvSpPr>
          <p:nvPr>
            <p:ph type="title"/>
          </p:nvPr>
        </p:nvSpPr>
        <p:spPr/>
        <p:txBody>
          <a:bodyPr/>
          <a:lstStyle/>
          <a:p>
            <a:r>
              <a:rPr lang="en-US" dirty="0"/>
              <a:t>Kinds of Accidents</a:t>
            </a:r>
          </a:p>
        </p:txBody>
      </p:sp>
      <p:sp>
        <p:nvSpPr>
          <p:cNvPr id="4" name="Slide Number Placeholder 3">
            <a:extLst>
              <a:ext uri="{FF2B5EF4-FFF2-40B4-BE49-F238E27FC236}">
                <a16:creationId xmlns:a16="http://schemas.microsoft.com/office/drawing/2014/main" id="{0DC281B2-42F7-A44F-A4AE-25BA37A597DD}"/>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
        <p:nvSpPr>
          <p:cNvPr id="8" name="Content Placeholder 2">
            <a:extLst>
              <a:ext uri="{FF2B5EF4-FFF2-40B4-BE49-F238E27FC236}">
                <a16:creationId xmlns:a16="http://schemas.microsoft.com/office/drawing/2014/main" id="{42661F88-4389-DF43-9195-B3BC4EDB785A}"/>
              </a:ext>
            </a:extLst>
          </p:cNvPr>
          <p:cNvSpPr txBox="1">
            <a:spLocks/>
          </p:cNvSpPr>
          <p:nvPr/>
        </p:nvSpPr>
        <p:spPr bwMode="auto">
          <a:xfrm>
            <a:off x="609600" y="2160495"/>
            <a:ext cx="727710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3" name="Content Placeholder 2">
            <a:extLst>
              <a:ext uri="{FF2B5EF4-FFF2-40B4-BE49-F238E27FC236}">
                <a16:creationId xmlns:a16="http://schemas.microsoft.com/office/drawing/2014/main" id="{6D5C2E7D-3AA7-3948-B77B-F0D9D380FB88}"/>
              </a:ext>
            </a:extLst>
          </p:cNvPr>
          <p:cNvSpPr>
            <a:spLocks noGrp="1"/>
          </p:cNvSpPr>
          <p:nvPr>
            <p:ph idx="1"/>
          </p:nvPr>
        </p:nvSpPr>
        <p:spPr>
          <a:xfrm>
            <a:off x="609600" y="2160495"/>
            <a:ext cx="10972800" cy="3965670"/>
          </a:xfrm>
        </p:spPr>
        <p:txBody>
          <a:bodyPr/>
          <a:lstStyle/>
          <a:p>
            <a:r>
              <a:rPr lang="en-US" sz="2000" dirty="0"/>
              <a:t>Design basis accident: DBA</a:t>
            </a:r>
          </a:p>
          <a:p>
            <a:pPr lvl="1"/>
            <a:r>
              <a:rPr lang="en-US" sz="2000" dirty="0"/>
              <a:t>are postulated, credible accidents with low probability that are used to establish the design basis for the reactor and to define safety limits for its operation</a:t>
            </a:r>
          </a:p>
          <a:p>
            <a:r>
              <a:rPr lang="en-US" sz="2000" dirty="0"/>
              <a:t>Beyond design basis accident: BDBA</a:t>
            </a:r>
          </a:p>
          <a:p>
            <a:pPr lvl="1"/>
            <a:r>
              <a:rPr lang="en-US" sz="2000" dirty="0"/>
              <a:t>accidents that fall outside of what is designed for, because they are deemed too unlikely to be included in design</a:t>
            </a:r>
          </a:p>
          <a:p>
            <a:endParaRPr lang="en-US" sz="2000" dirty="0"/>
          </a:p>
        </p:txBody>
      </p:sp>
    </p:spTree>
    <p:extLst>
      <p:ext uri="{BB962C8B-B14F-4D97-AF65-F5344CB8AC3E}">
        <p14:creationId xmlns:p14="http://schemas.microsoft.com/office/powerpoint/2010/main" val="3790310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36ED-EA6F-254E-9AD9-1F258743D104}"/>
              </a:ext>
            </a:extLst>
          </p:cNvPr>
          <p:cNvSpPr>
            <a:spLocks noGrp="1"/>
          </p:cNvSpPr>
          <p:nvPr>
            <p:ph type="title"/>
          </p:nvPr>
        </p:nvSpPr>
        <p:spPr/>
        <p:txBody>
          <a:bodyPr/>
          <a:lstStyle/>
          <a:p>
            <a:r>
              <a:rPr lang="en-US" dirty="0"/>
              <a:t>Reactivity Initiated Accident (RIA)</a:t>
            </a:r>
            <a:br>
              <a:rPr lang="en-US" dirty="0"/>
            </a:br>
            <a:endParaRPr lang="en-US" dirty="0"/>
          </a:p>
        </p:txBody>
      </p:sp>
      <p:sp>
        <p:nvSpPr>
          <p:cNvPr id="3" name="Content Placeholder 2">
            <a:extLst>
              <a:ext uri="{FF2B5EF4-FFF2-40B4-BE49-F238E27FC236}">
                <a16:creationId xmlns:a16="http://schemas.microsoft.com/office/drawing/2014/main" id="{408B3F47-D7DB-EE41-B7E2-D4023A487D90}"/>
              </a:ext>
            </a:extLst>
          </p:cNvPr>
          <p:cNvSpPr>
            <a:spLocks noGrp="1"/>
          </p:cNvSpPr>
          <p:nvPr>
            <p:ph idx="1"/>
          </p:nvPr>
        </p:nvSpPr>
        <p:spPr/>
        <p:txBody>
          <a:bodyPr/>
          <a:lstStyle/>
          <a:p>
            <a:r>
              <a:rPr lang="en-US" sz="2000" dirty="0"/>
              <a:t>Reactivity is the fractional departure from criticality: </a:t>
            </a:r>
            <a:r>
              <a:rPr lang="en-US" sz="2000" dirty="0">
                <a:latin typeface="Symbol" pitchFamily="2" charset="2"/>
              </a:rPr>
              <a:t>d</a:t>
            </a:r>
            <a:r>
              <a:rPr lang="en-US" sz="2000" dirty="0"/>
              <a:t>k = (k − 1)/k</a:t>
            </a:r>
          </a:p>
          <a:p>
            <a:r>
              <a:rPr lang="en-US" sz="2000" dirty="0"/>
              <a:t>where k is your effective multiplication factor</a:t>
            </a:r>
          </a:p>
          <a:p>
            <a:pPr lvl="1"/>
            <a:r>
              <a:rPr lang="en-US" sz="2000" dirty="0"/>
              <a:t>k = (Neutrons produced in one generation)/(Neutrons produced in the previous generation)</a:t>
            </a:r>
          </a:p>
          <a:p>
            <a:pPr lvl="1"/>
            <a:r>
              <a:rPr lang="en-US" sz="2000" dirty="0"/>
              <a:t>k = </a:t>
            </a:r>
            <a:r>
              <a:rPr lang="en-US" sz="2000" dirty="0">
                <a:latin typeface="Symbol" pitchFamily="2" charset="2"/>
              </a:rPr>
              <a:t>e</a:t>
            </a:r>
            <a:r>
              <a:rPr lang="en-US" sz="2000" dirty="0"/>
              <a:t> </a:t>
            </a:r>
            <a:r>
              <a:rPr lang="en-US" sz="2000" dirty="0" err="1"/>
              <a:t>L</a:t>
            </a:r>
            <a:r>
              <a:rPr lang="en-US" sz="2000" baseline="-25000" dirty="0" err="1"/>
              <a:t>f</a:t>
            </a:r>
            <a:r>
              <a:rPr lang="en-US" sz="2000" dirty="0"/>
              <a:t> p L</a:t>
            </a:r>
            <a:r>
              <a:rPr lang="en-US" sz="2000" baseline="-25000" dirty="0"/>
              <a:t>th</a:t>
            </a:r>
            <a:r>
              <a:rPr lang="en-US" sz="2000" dirty="0"/>
              <a:t> </a:t>
            </a:r>
            <a:r>
              <a:rPr lang="en-US" sz="2000" i="1" dirty="0"/>
              <a:t>f</a:t>
            </a:r>
            <a:r>
              <a:rPr lang="en-US" sz="2000" dirty="0"/>
              <a:t> </a:t>
            </a:r>
            <a:r>
              <a:rPr lang="el-GR" sz="2000" dirty="0"/>
              <a:t>η – </a:t>
            </a:r>
            <a:r>
              <a:rPr lang="en-US" sz="2000" dirty="0"/>
              <a:t>this is your six-factor formula</a:t>
            </a:r>
          </a:p>
          <a:p>
            <a:pPr lvl="1"/>
            <a:r>
              <a:rPr lang="en-US" sz="2000" dirty="0">
                <a:latin typeface="Symbol" pitchFamily="2" charset="2"/>
              </a:rPr>
              <a:t>e</a:t>
            </a:r>
            <a:r>
              <a:rPr lang="en-US" sz="2000" dirty="0"/>
              <a:t> = fast fission factor</a:t>
            </a:r>
          </a:p>
          <a:p>
            <a:pPr lvl="1"/>
            <a:r>
              <a:rPr lang="en-US" sz="2000" dirty="0" err="1"/>
              <a:t>L</a:t>
            </a:r>
            <a:r>
              <a:rPr lang="en-US" sz="2000" baseline="-25000" dirty="0" err="1"/>
              <a:t>f</a:t>
            </a:r>
            <a:r>
              <a:rPr lang="en-US" sz="2000" dirty="0"/>
              <a:t> = fast non-leakage factor</a:t>
            </a:r>
          </a:p>
          <a:p>
            <a:pPr lvl="1"/>
            <a:r>
              <a:rPr lang="en-US" sz="2000" dirty="0"/>
              <a:t>p = resonance escape probability</a:t>
            </a:r>
          </a:p>
          <a:p>
            <a:pPr lvl="1"/>
            <a:r>
              <a:rPr lang="en-US" sz="2000" dirty="0"/>
              <a:t>L</a:t>
            </a:r>
            <a:r>
              <a:rPr lang="en-US" sz="2000" baseline="-25000" dirty="0"/>
              <a:t>th</a:t>
            </a:r>
            <a:r>
              <a:rPr lang="en-US" sz="2000" dirty="0"/>
              <a:t> = thermal non-leakage factor</a:t>
            </a:r>
          </a:p>
          <a:p>
            <a:pPr lvl="1"/>
            <a:r>
              <a:rPr lang="en-US" sz="2000" i="1" dirty="0"/>
              <a:t>f</a:t>
            </a:r>
            <a:r>
              <a:rPr lang="en-US" sz="2000" dirty="0"/>
              <a:t> = thermal fuel utilization factor</a:t>
            </a:r>
          </a:p>
          <a:p>
            <a:pPr lvl="1"/>
            <a:r>
              <a:rPr lang="el-GR" sz="2000" dirty="0"/>
              <a:t>η = </a:t>
            </a:r>
            <a:r>
              <a:rPr lang="en-US" sz="2000" dirty="0"/>
              <a:t>reproduction factor</a:t>
            </a:r>
          </a:p>
          <a:p>
            <a:endParaRPr lang="en-US" sz="2000" dirty="0"/>
          </a:p>
        </p:txBody>
      </p:sp>
      <p:sp>
        <p:nvSpPr>
          <p:cNvPr id="4" name="Slide Number Placeholder 3">
            <a:extLst>
              <a:ext uri="{FF2B5EF4-FFF2-40B4-BE49-F238E27FC236}">
                <a16:creationId xmlns:a16="http://schemas.microsoft.com/office/drawing/2014/main" id="{5240C3AD-6917-F543-919D-AC35C64697F8}"/>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2518211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002-F3A4-7E4B-A183-4AC88081A2C8}"/>
              </a:ext>
            </a:extLst>
          </p:cNvPr>
          <p:cNvSpPr>
            <a:spLocks noGrp="1"/>
          </p:cNvSpPr>
          <p:nvPr>
            <p:ph type="title"/>
          </p:nvPr>
        </p:nvSpPr>
        <p:spPr/>
        <p:txBody>
          <a:bodyPr/>
          <a:lstStyle/>
          <a:p>
            <a:r>
              <a:rPr lang="en-US" dirty="0"/>
              <a:t>Reactivity</a:t>
            </a:r>
          </a:p>
        </p:txBody>
      </p:sp>
      <p:sp>
        <p:nvSpPr>
          <p:cNvPr id="3" name="Content Placeholder 2">
            <a:extLst>
              <a:ext uri="{FF2B5EF4-FFF2-40B4-BE49-F238E27FC236}">
                <a16:creationId xmlns:a16="http://schemas.microsoft.com/office/drawing/2014/main" id="{25C6B2CB-BDC3-7246-9D6D-531456FCDC96}"/>
              </a:ext>
            </a:extLst>
          </p:cNvPr>
          <p:cNvSpPr>
            <a:spLocks noGrp="1"/>
          </p:cNvSpPr>
          <p:nvPr>
            <p:ph idx="1"/>
          </p:nvPr>
        </p:nvSpPr>
        <p:spPr/>
        <p:txBody>
          <a:bodyPr/>
          <a:lstStyle/>
          <a:p>
            <a:r>
              <a:rPr lang="en-US" sz="2000" dirty="0"/>
              <a:t>Reactivity = rho = r = </a:t>
            </a:r>
            <a:r>
              <a:rPr lang="en-US" sz="2000" dirty="0">
                <a:latin typeface="Symbol" pitchFamily="2" charset="2"/>
              </a:rPr>
              <a:t>d</a:t>
            </a:r>
            <a:r>
              <a:rPr lang="en-US" sz="2000" dirty="0"/>
              <a:t>k = (k − 1)/k</a:t>
            </a:r>
          </a:p>
          <a:p>
            <a:r>
              <a:rPr lang="en-US" sz="2000" dirty="0"/>
              <a:t>At steady state, k=1, rho=0</a:t>
            </a:r>
          </a:p>
          <a:p>
            <a:r>
              <a:rPr lang="en-US" sz="2000" dirty="0"/>
              <a:t>Reactivity is affected by the temperature and density of coolant, moderator and fuel</a:t>
            </a:r>
          </a:p>
          <a:p>
            <a:r>
              <a:rPr lang="en-US" sz="2000" dirty="0"/>
              <a:t>Ideally, nuclear reactors are designed so that a power increase will generate negative reactivity feedback</a:t>
            </a:r>
          </a:p>
          <a:p>
            <a:pPr lvl="1"/>
            <a:r>
              <a:rPr lang="en-US" sz="2000" dirty="0"/>
              <a:t>and increase in the reactivity (higher k) leads to material changes, which in turn force a negative reactivity (lower k)</a:t>
            </a:r>
          </a:p>
          <a:p>
            <a:endParaRPr lang="en-US" sz="2000" dirty="0"/>
          </a:p>
        </p:txBody>
      </p:sp>
      <p:sp>
        <p:nvSpPr>
          <p:cNvPr id="4" name="Slide Number Placeholder 3">
            <a:extLst>
              <a:ext uri="{FF2B5EF4-FFF2-40B4-BE49-F238E27FC236}">
                <a16:creationId xmlns:a16="http://schemas.microsoft.com/office/drawing/2014/main" id="{6166EF61-472D-8D44-9BD3-DC12336976AE}"/>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429699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RIA-PWR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Design Basis Accident: Large and rapid insertion of reactivity caused by inadvertent ejection (PWR) or drop (BWR) of a control rod</a:t>
            </a:r>
          </a:p>
          <a:p>
            <a:r>
              <a:rPr lang="en-US" sz="2000" dirty="0"/>
              <a:t>A control rod ejection or drop can occur by mechanical failure of the control rod drive mechanism or its housing, and the reactivity of the core can rapidly increase due to decreasing neutron absorption</a:t>
            </a:r>
          </a:p>
          <a:p>
            <a:r>
              <a:rPr lang="en-US" sz="2000" dirty="0"/>
              <a:t>PWR</a:t>
            </a:r>
          </a:p>
          <a:p>
            <a:pPr lvl="1"/>
            <a:r>
              <a:rPr lang="en-US" sz="2000" dirty="0"/>
              <a:t>Control rod ejection accident (CREA)</a:t>
            </a:r>
          </a:p>
          <a:p>
            <a:pPr lvl="1"/>
            <a:r>
              <a:rPr lang="en-US" sz="2000" dirty="0"/>
              <a:t>Caused by mechanical failure of a control rod mechanism housing, such that the coolant pressure ejects a control rod assembly completely out of the core.</a:t>
            </a:r>
          </a:p>
          <a:p>
            <a:pPr lvl="1"/>
            <a:r>
              <a:rPr lang="en-US" sz="2000" dirty="0"/>
              <a:t>Reactivity increase to the core occurs within about 0.1 s in the worst possible scenario</a:t>
            </a:r>
          </a:p>
          <a:p>
            <a:pPr lvl="1"/>
            <a:r>
              <a:rPr lang="en-US" sz="2000" dirty="0"/>
              <a:t>The most severe CREA would occur at normal coolant temperature and pressure, but with nearly zero reactor power</a:t>
            </a:r>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113782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RIA-BWR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BWR</a:t>
            </a:r>
          </a:p>
          <a:p>
            <a:pPr lvl="1"/>
            <a:r>
              <a:rPr lang="en-US" sz="2000" dirty="0"/>
              <a:t>Control rod drop accident (CRDA).</a:t>
            </a:r>
          </a:p>
          <a:p>
            <a:pPr lvl="1"/>
            <a:r>
              <a:rPr lang="en-US" sz="2000" dirty="0"/>
              <a:t>Initiated by the separation of a control rod blade from its drive mechanism.</a:t>
            </a:r>
          </a:p>
          <a:p>
            <a:pPr lvl="1"/>
            <a:r>
              <a:rPr lang="en-US" sz="2000" dirty="0"/>
              <a:t>Detached blade remains stuck in position until it suddenly becomes loose and drops out of the core in a free fall.</a:t>
            </a:r>
          </a:p>
          <a:p>
            <a:pPr lvl="1"/>
            <a:r>
              <a:rPr lang="en-US" sz="2000" dirty="0"/>
              <a:t>Most severe CRDA would occur at with the coolant close to room temperature and atmospheric pressure, and the reactor at nearly zero power</a:t>
            </a:r>
          </a:p>
          <a:p>
            <a:r>
              <a:rPr lang="en-US" sz="2000" dirty="0"/>
              <a:t>Other RIAs</a:t>
            </a:r>
          </a:p>
          <a:p>
            <a:pPr lvl="1"/>
            <a:r>
              <a:rPr lang="en-US" sz="2000" dirty="0"/>
              <a:t>inadvertent changes in coolant/moderator temperature and/or void fraction may add reactivity to the core</a:t>
            </a:r>
          </a:p>
          <a:p>
            <a:endParaRPr lang="en-US" sz="2000" dirty="0"/>
          </a:p>
          <a:p>
            <a:endParaRPr lang="en-US" sz="2000" dirty="0"/>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3997323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39FB-479A-4A49-9B9D-6CBF934F9579}"/>
              </a:ext>
            </a:extLst>
          </p:cNvPr>
          <p:cNvSpPr>
            <a:spLocks noGrp="1"/>
          </p:cNvSpPr>
          <p:nvPr>
            <p:ph type="title"/>
          </p:nvPr>
        </p:nvSpPr>
        <p:spPr/>
        <p:txBody>
          <a:bodyPr/>
          <a:lstStyle/>
          <a:p>
            <a:r>
              <a:rPr lang="en-US" dirty="0"/>
              <a:t>RIA</a:t>
            </a:r>
          </a:p>
        </p:txBody>
      </p:sp>
      <p:sp>
        <p:nvSpPr>
          <p:cNvPr id="3" name="Content Placeholder 2">
            <a:extLst>
              <a:ext uri="{FF2B5EF4-FFF2-40B4-BE49-F238E27FC236}">
                <a16:creationId xmlns:a16="http://schemas.microsoft.com/office/drawing/2014/main" id="{6140F8CB-F71F-724C-B7B1-FDEF939AF291}"/>
              </a:ext>
            </a:extLst>
          </p:cNvPr>
          <p:cNvSpPr>
            <a:spLocks noGrp="1"/>
          </p:cNvSpPr>
          <p:nvPr>
            <p:ph idx="1"/>
          </p:nvPr>
        </p:nvSpPr>
        <p:spPr/>
        <p:txBody>
          <a:bodyPr/>
          <a:lstStyle/>
          <a:p>
            <a:r>
              <a:rPr lang="en-US" sz="2000" dirty="0"/>
              <a:t>RIA leads to a fast rise in fuel power and temperature</a:t>
            </a:r>
          </a:p>
          <a:p>
            <a:r>
              <a:rPr lang="en-US" sz="2000" dirty="0"/>
              <a:t>This power ramp can lead to failure of fuel rods and release of radioactive material (or potentially fuel) into coolant</a:t>
            </a:r>
          </a:p>
          <a:p>
            <a:r>
              <a:rPr lang="en-US" sz="2000" dirty="0"/>
              <a:t>Release of hot fuel into water can cause rapid steam generation and pressure pulses, damaging other core internals</a:t>
            </a:r>
          </a:p>
          <a:p>
            <a:r>
              <a:rPr lang="en-US" sz="2000" dirty="0"/>
              <a:t>Coolant pressure pulse could break the reactor coolant pressure boundary or damage the fuel and other core internals so that long-term cooling of the core would be impaired</a:t>
            </a:r>
          </a:p>
          <a:p>
            <a:r>
              <a:rPr lang="en-US" sz="2000" dirty="0"/>
              <a:t>To prevent such consequences, safety criteria are set up to limit energy injection into the fuel</a:t>
            </a:r>
          </a:p>
          <a:p>
            <a:endParaRPr lang="en-US" sz="2000" dirty="0"/>
          </a:p>
        </p:txBody>
      </p:sp>
      <p:sp>
        <p:nvSpPr>
          <p:cNvPr id="4" name="Slide Number Placeholder 3">
            <a:extLst>
              <a:ext uri="{FF2B5EF4-FFF2-40B4-BE49-F238E27FC236}">
                <a16:creationId xmlns:a16="http://schemas.microsoft.com/office/drawing/2014/main" id="{4C2B1351-B6CE-F54E-8667-A8E7E3A5D31C}"/>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334387878"/>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13017</TotalTime>
  <Words>1923</Words>
  <Application>Microsoft Macintosh PowerPoint</Application>
  <PresentationFormat>Widescreen</PresentationFormat>
  <Paragraphs>192</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Symbol</vt:lpstr>
      <vt:lpstr>NCStateU-horizontal-left-logo</vt:lpstr>
      <vt:lpstr>Nuclear Fuel Performance</vt:lpstr>
      <vt:lpstr>Last time</vt:lpstr>
      <vt:lpstr>ACCIDENT SCENARIOS</vt:lpstr>
      <vt:lpstr>Kinds of Accidents</vt:lpstr>
      <vt:lpstr>Reactivity Initiated Accident (RIA) </vt:lpstr>
      <vt:lpstr>Reactivity</vt:lpstr>
      <vt:lpstr>RIA-PWR</vt:lpstr>
      <vt:lpstr>RIA-BWR</vt:lpstr>
      <vt:lpstr>RIA</vt:lpstr>
      <vt:lpstr>History of RIA</vt:lpstr>
      <vt:lpstr>Chernobyl RIA</vt:lpstr>
      <vt:lpstr>Sequence of RIA</vt:lpstr>
      <vt:lpstr>Departure from Nucleate Boiling</vt:lpstr>
      <vt:lpstr>Microstructural Effects</vt:lpstr>
      <vt:lpstr>Cladding Response</vt:lpstr>
      <vt:lpstr>Cladding Response</vt:lpstr>
      <vt:lpstr>Pulse Width</vt:lpstr>
      <vt:lpstr>Effect of Burnup</vt:lpstr>
      <vt:lpstr>RIA Summary</vt:lpstr>
      <vt:lpstr>Loss of Coolant Accident (LOCA)</vt:lpstr>
      <vt:lpstr>Loss of Coolant Accident (LOCA)</vt:lpstr>
      <vt:lpstr>LOCA</vt:lpstr>
      <vt:lpstr>LOCA</vt:lpstr>
      <vt:lpstr>Oxidation</vt:lpstr>
      <vt:lpstr>Effect of Burnup</vt:lpstr>
      <vt:lpstr>Mitigation through design</vt:lpstr>
      <vt:lpstr>Accident Tolerance</vt:lpstr>
      <vt:lpstr>ATF options being pursued</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120</cp:revision>
  <dcterms:created xsi:type="dcterms:W3CDTF">2020-02-19T20:03:05Z</dcterms:created>
  <dcterms:modified xsi:type="dcterms:W3CDTF">2022-04-07T14:53:22Z</dcterms:modified>
</cp:coreProperties>
</file>